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4"/>
  </p:sldMasterIdLst>
  <p:notesMasterIdLst>
    <p:notesMasterId r:id="rId12"/>
  </p:notesMasterIdLst>
  <p:handoutMasterIdLst>
    <p:handoutMasterId r:id="rId13"/>
  </p:handoutMasterIdLst>
  <p:sldIdLst>
    <p:sldId id="256" r:id="rId5"/>
    <p:sldId id="274" r:id="rId6"/>
    <p:sldId id="1104" r:id="rId7"/>
    <p:sldId id="343" r:id="rId8"/>
    <p:sldId id="364" r:id="rId9"/>
    <p:sldId id="363" r:id="rId10"/>
    <p:sldId id="110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CD89909-102E-4BDF-9BF6-506909E7C6B3}">
          <p14:sldIdLst>
            <p14:sldId id="256"/>
            <p14:sldId id="274"/>
            <p14:sldId id="1104"/>
            <p14:sldId id="343"/>
            <p14:sldId id="364"/>
            <p14:sldId id="363"/>
            <p14:sldId id="110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ers, Bailey" initials="AB" lastIdx="25" clrIdx="0">
    <p:extLst>
      <p:ext uri="{19B8F6BF-5375-455C-9EA6-DF929625EA0E}">
        <p15:presenceInfo xmlns:p15="http://schemas.microsoft.com/office/powerpoint/2012/main" userId="S::akersbai@msu.edu::9afac176-a489-439a-b23a-3195f085e928" providerId="AD"/>
      </p:ext>
    </p:extLst>
  </p:cmAuthor>
  <p:cmAuthor id="2" name="Akers, Bailey" initials="AB [2]" lastIdx="7" clrIdx="1">
    <p:extLst>
      <p:ext uri="{19B8F6BF-5375-455C-9EA6-DF929625EA0E}">
        <p15:presenceInfo xmlns:p15="http://schemas.microsoft.com/office/powerpoint/2012/main" userId="S::bakers@ioniacounty.org::ab528ed4-c962-4ed0-bfa5-67ff2f9f6a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303"/>
    <a:srgbClr val="FF9393"/>
    <a:srgbClr val="DADEEA"/>
    <a:srgbClr val="FFDFE0"/>
    <a:srgbClr val="EE7E97"/>
    <a:srgbClr val="54BEF3"/>
    <a:srgbClr val="B0E2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306CAD-AE64-A396-A61C-2FAFBCD7F587}" v="6" dt="2022-08-16T22:04:26.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72859" autoAdjust="0"/>
  </p:normalViewPr>
  <p:slideViewPr>
    <p:cSldViewPr snapToGrid="0">
      <p:cViewPr>
        <p:scale>
          <a:sx n="41" d="100"/>
          <a:sy n="41" d="100"/>
        </p:scale>
        <p:origin x="2275" y="446"/>
      </p:cViewPr>
      <p:guideLst/>
    </p:cSldViewPr>
  </p:slideViewPr>
  <p:outlineViewPr>
    <p:cViewPr>
      <p:scale>
        <a:sx n="33" d="100"/>
        <a:sy n="33" d="100"/>
      </p:scale>
      <p:origin x="0" y="-14856"/>
    </p:cViewPr>
  </p:outlineViewPr>
  <p:notesTextViewPr>
    <p:cViewPr>
      <p:scale>
        <a:sx n="1" d="1"/>
        <a:sy n="1" d="1"/>
      </p:scale>
      <p:origin x="0" y="0"/>
    </p:cViewPr>
  </p:notesTextViewPr>
  <p:sorterViewPr>
    <p:cViewPr>
      <p:scale>
        <a:sx n="100" d="100"/>
        <a:sy n="100" d="100"/>
      </p:scale>
      <p:origin x="0" y="-20004"/>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56DC1-6111-41BD-96DB-2EE5A478C9AF}" type="doc">
      <dgm:prSet loTypeId="urn:microsoft.com/office/officeart/2005/8/layout/vList2" loCatId="list" qsTypeId="urn:microsoft.com/office/officeart/2005/8/quickstyle/simple1" qsCatId="simple" csTypeId="urn:microsoft.com/office/officeart/2005/8/colors/accent6_4" csCatId="accent6" phldr="1"/>
      <dgm:spPr/>
      <dgm:t>
        <a:bodyPr/>
        <a:lstStyle/>
        <a:p>
          <a:endParaRPr lang="en-US"/>
        </a:p>
      </dgm:t>
    </dgm:pt>
    <dgm:pt modelId="{5936ACC9-DA98-4947-9EF4-AC4BF214B8B7}">
      <dgm:prSet phldrT="[Text]" phldr="0"/>
      <dgm:spPr/>
      <dgm:t>
        <a:bodyPr/>
        <a:lstStyle/>
        <a:p>
          <a:pPr rtl="0"/>
          <a:r>
            <a:rPr lang="en-US"/>
            <a:t>By the time they reach college, 66 to 85 percent of youth report lifetime traumatic event exposure, with many reporting multiple exposures</a:t>
          </a:r>
          <a:r>
            <a:rPr lang="en-US">
              <a:latin typeface="Calibri Light" panose="020F0302020204030204"/>
            </a:rPr>
            <a:t> </a:t>
          </a:r>
        </a:p>
      </dgm:t>
    </dgm:pt>
    <dgm:pt modelId="{DB84B9EC-382E-4D72-BD2F-3392CEFE6781}" type="parTrans" cxnId="{5224678C-BFEF-4790-8374-1B4DA5C7C7AC}">
      <dgm:prSet/>
      <dgm:spPr/>
      <dgm:t>
        <a:bodyPr/>
        <a:lstStyle/>
        <a:p>
          <a:endParaRPr lang="en-US"/>
        </a:p>
      </dgm:t>
    </dgm:pt>
    <dgm:pt modelId="{3D846B52-5538-4890-A12B-8DB6D3B6680B}" type="sibTrans" cxnId="{5224678C-BFEF-4790-8374-1B4DA5C7C7AC}">
      <dgm:prSet/>
      <dgm:spPr/>
      <dgm:t>
        <a:bodyPr/>
        <a:lstStyle/>
        <a:p>
          <a:endParaRPr lang="en-US"/>
        </a:p>
      </dgm:t>
    </dgm:pt>
    <dgm:pt modelId="{8EB65480-40C3-468C-9E7F-3FC6B56CAD93}">
      <dgm:prSet phldrT="[Text]" phldr="0"/>
      <dgm:spPr/>
      <dgm:t>
        <a:bodyPr/>
        <a:lstStyle/>
        <a:p>
          <a:pPr rtl="0"/>
          <a:r>
            <a:rPr lang="en-US">
              <a:latin typeface="Calibri Light" panose="020F0302020204030204"/>
            </a:rPr>
            <a:t>As</a:t>
          </a:r>
          <a:r>
            <a:rPr lang="en-US"/>
            <a:t> many as 50 percent of college students are exposed to a PTE in </a:t>
          </a:r>
          <a:r>
            <a:rPr lang="en-US">
              <a:latin typeface="Calibri Light" panose="020F0302020204030204"/>
            </a:rPr>
            <a:t>just the</a:t>
          </a:r>
          <a:r>
            <a:rPr lang="en-US"/>
            <a:t> first year of college</a:t>
          </a:r>
          <a:endParaRPr lang="en-US">
            <a:latin typeface="Calibri Light" panose="020F0302020204030204"/>
          </a:endParaRPr>
        </a:p>
      </dgm:t>
    </dgm:pt>
    <dgm:pt modelId="{870D77FD-E54B-41E3-9B08-A04350CA7A2D}" type="parTrans" cxnId="{D674D154-4CAB-41D7-9854-E8BB60824E8E}">
      <dgm:prSet/>
      <dgm:spPr/>
      <dgm:t>
        <a:bodyPr/>
        <a:lstStyle/>
        <a:p>
          <a:endParaRPr lang="en-US"/>
        </a:p>
      </dgm:t>
    </dgm:pt>
    <dgm:pt modelId="{D98E5DE4-B1AB-411D-8308-9D46728AB83C}" type="sibTrans" cxnId="{D674D154-4CAB-41D7-9854-E8BB60824E8E}">
      <dgm:prSet/>
      <dgm:spPr/>
      <dgm:t>
        <a:bodyPr/>
        <a:lstStyle/>
        <a:p>
          <a:endParaRPr lang="en-US"/>
        </a:p>
      </dgm:t>
    </dgm:pt>
    <dgm:pt modelId="{D22CAFF4-E8CD-48E9-995C-D6D45B7F1866}">
      <dgm:prSet phldr="0"/>
      <dgm:spPr/>
      <dgm:t>
        <a:bodyPr/>
        <a:lstStyle/>
        <a:p>
          <a:pPr rtl="0"/>
          <a:r>
            <a:rPr lang="en-US">
              <a:latin typeface="Calibri Light" panose="020F0302020204030204"/>
            </a:rPr>
            <a:t>(Read et al., 2011; Smyth et al., 2008)</a:t>
          </a:r>
          <a:endParaRPr lang="en-US"/>
        </a:p>
      </dgm:t>
    </dgm:pt>
    <dgm:pt modelId="{B7775FE2-E3E2-4B84-BF7E-3A6D6C471803}" type="parTrans" cxnId="{8DC2E24C-EE97-45FA-8E67-DC7EC35AF521}">
      <dgm:prSet/>
      <dgm:spPr/>
      <dgm:t>
        <a:bodyPr/>
        <a:lstStyle/>
        <a:p>
          <a:endParaRPr lang="en-US"/>
        </a:p>
      </dgm:t>
    </dgm:pt>
    <dgm:pt modelId="{CEA58C26-2DC5-4F88-A883-94D962687F8D}" type="sibTrans" cxnId="{8DC2E24C-EE97-45FA-8E67-DC7EC35AF521}">
      <dgm:prSet/>
      <dgm:spPr/>
      <dgm:t>
        <a:bodyPr/>
        <a:lstStyle/>
        <a:p>
          <a:endParaRPr lang="en-US"/>
        </a:p>
      </dgm:t>
    </dgm:pt>
    <dgm:pt modelId="{32A32BDE-BB4E-45F8-9447-2D5A2B8EFCC1}">
      <dgm:prSet phldr="0"/>
      <dgm:spPr/>
      <dgm:t>
        <a:bodyPr/>
        <a:lstStyle/>
        <a:p>
          <a:pPr algn="l" rtl="0">
            <a:lnSpc>
              <a:spcPct val="90000"/>
            </a:lnSpc>
          </a:pPr>
          <a:r>
            <a:rPr lang="en-US"/>
            <a:t>Female college students with a history of sexual trauma are at higher risk for repeated trauma</a:t>
          </a:r>
          <a:endParaRPr lang="en-US">
            <a:latin typeface="Calibri Light" panose="020F0302020204030204"/>
          </a:endParaRPr>
        </a:p>
      </dgm:t>
    </dgm:pt>
    <dgm:pt modelId="{D2258335-905B-4F09-B2C0-217F93CADD4D}" type="parTrans" cxnId="{709A20B7-F884-470A-80FC-C61E93E2D153}">
      <dgm:prSet/>
      <dgm:spPr/>
      <dgm:t>
        <a:bodyPr/>
        <a:lstStyle/>
        <a:p>
          <a:endParaRPr lang="en-US"/>
        </a:p>
      </dgm:t>
    </dgm:pt>
    <dgm:pt modelId="{A93D84B2-B584-46D4-85EE-497E802D9AA5}" type="sibTrans" cxnId="{709A20B7-F884-470A-80FC-C61E93E2D153}">
      <dgm:prSet/>
      <dgm:spPr/>
      <dgm:t>
        <a:bodyPr/>
        <a:lstStyle/>
        <a:p>
          <a:endParaRPr lang="en-US"/>
        </a:p>
      </dgm:t>
    </dgm:pt>
    <dgm:pt modelId="{DDE4DA92-77AB-493D-95B4-5CBC63D2938B}">
      <dgm:prSet phldr="0"/>
      <dgm:spPr/>
      <dgm:t>
        <a:bodyPr/>
        <a:lstStyle/>
        <a:p>
          <a:r>
            <a:rPr lang="en-US">
              <a:latin typeface="Calibri Light" panose="020F0302020204030204"/>
            </a:rPr>
            <a:t> </a:t>
          </a:r>
          <a:r>
            <a:rPr lang="en-US"/>
            <a:t>(</a:t>
          </a:r>
          <a:r>
            <a:rPr lang="en-US" err="1"/>
            <a:t>Galatzer</a:t>
          </a:r>
          <a:r>
            <a:rPr lang="en-US"/>
            <a:t>-Levy et al., 2012)</a:t>
          </a:r>
        </a:p>
      </dgm:t>
    </dgm:pt>
    <dgm:pt modelId="{F4CB99D6-3372-42F7-8EFC-AB3824EAC12F}" type="parTrans" cxnId="{0D3229E8-E12B-4C96-8CB3-BBC7C5548F65}">
      <dgm:prSet/>
      <dgm:spPr/>
      <dgm:t>
        <a:bodyPr/>
        <a:lstStyle/>
        <a:p>
          <a:endParaRPr lang="en-US"/>
        </a:p>
      </dgm:t>
    </dgm:pt>
    <dgm:pt modelId="{B64AB7B0-F6E7-42F9-99C2-A1D865EEFEE1}" type="sibTrans" cxnId="{0D3229E8-E12B-4C96-8CB3-BBC7C5548F65}">
      <dgm:prSet/>
      <dgm:spPr/>
      <dgm:t>
        <a:bodyPr/>
        <a:lstStyle/>
        <a:p>
          <a:endParaRPr lang="en-US"/>
        </a:p>
      </dgm:t>
    </dgm:pt>
    <dgm:pt modelId="{1F4B18C1-F179-4654-8BDC-24D705D147E9}">
      <dgm:prSet phldr="0"/>
      <dgm:spPr/>
      <dgm:t>
        <a:bodyPr/>
        <a:lstStyle/>
        <a:p>
          <a:pPr algn="l">
            <a:lnSpc>
              <a:spcPct val="90000"/>
            </a:lnSpc>
          </a:pPr>
          <a:r>
            <a:rPr lang="en-US"/>
            <a:t>(Griffin &amp; Read, 2012)</a:t>
          </a:r>
        </a:p>
      </dgm:t>
    </dgm:pt>
    <dgm:pt modelId="{B41D0CE6-A823-466E-B7EE-2947502BF8B8}" type="parTrans" cxnId="{B91D4D45-EE52-4E9F-9802-70CEDEC2EE32}">
      <dgm:prSet/>
      <dgm:spPr/>
      <dgm:t>
        <a:bodyPr/>
        <a:lstStyle/>
        <a:p>
          <a:endParaRPr lang="en-US"/>
        </a:p>
      </dgm:t>
    </dgm:pt>
    <dgm:pt modelId="{4E386C58-B88F-4048-A269-655A46F370CA}" type="sibTrans" cxnId="{B91D4D45-EE52-4E9F-9802-70CEDEC2EE32}">
      <dgm:prSet/>
      <dgm:spPr/>
      <dgm:t>
        <a:bodyPr/>
        <a:lstStyle/>
        <a:p>
          <a:endParaRPr lang="en-US"/>
        </a:p>
      </dgm:t>
    </dgm:pt>
    <dgm:pt modelId="{1A177AF5-8E00-490B-850F-FF644CEAC7DF}" type="pres">
      <dgm:prSet presAssocID="{AC156DC1-6111-41BD-96DB-2EE5A478C9AF}" presName="linear" presStyleCnt="0">
        <dgm:presLayoutVars>
          <dgm:animLvl val="lvl"/>
          <dgm:resizeHandles val="exact"/>
        </dgm:presLayoutVars>
      </dgm:prSet>
      <dgm:spPr/>
    </dgm:pt>
    <dgm:pt modelId="{BE867233-49EE-435A-BA29-AAF99C084A87}" type="pres">
      <dgm:prSet presAssocID="{5936ACC9-DA98-4947-9EF4-AC4BF214B8B7}" presName="parentText" presStyleLbl="node1" presStyleIdx="0" presStyleCnt="3">
        <dgm:presLayoutVars>
          <dgm:chMax val="0"/>
          <dgm:bulletEnabled val="1"/>
        </dgm:presLayoutVars>
      </dgm:prSet>
      <dgm:spPr/>
    </dgm:pt>
    <dgm:pt modelId="{EAB2B1E7-E505-448C-8B92-D2851A69FD76}" type="pres">
      <dgm:prSet presAssocID="{5936ACC9-DA98-4947-9EF4-AC4BF214B8B7}" presName="childText" presStyleLbl="revTx" presStyleIdx="0" presStyleCnt="3">
        <dgm:presLayoutVars>
          <dgm:bulletEnabled val="1"/>
        </dgm:presLayoutVars>
      </dgm:prSet>
      <dgm:spPr/>
    </dgm:pt>
    <dgm:pt modelId="{8027551F-1411-4FB4-B1FB-0AE2A274B20A}" type="pres">
      <dgm:prSet presAssocID="{8EB65480-40C3-468C-9E7F-3FC6B56CAD93}" presName="parentText" presStyleLbl="node1" presStyleIdx="1" presStyleCnt="3">
        <dgm:presLayoutVars>
          <dgm:chMax val="0"/>
          <dgm:bulletEnabled val="1"/>
        </dgm:presLayoutVars>
      </dgm:prSet>
      <dgm:spPr/>
    </dgm:pt>
    <dgm:pt modelId="{3EBFCA20-2EB8-4D71-AB02-7289F7790F79}" type="pres">
      <dgm:prSet presAssocID="{8EB65480-40C3-468C-9E7F-3FC6B56CAD93}" presName="childText" presStyleLbl="revTx" presStyleIdx="1" presStyleCnt="3">
        <dgm:presLayoutVars>
          <dgm:bulletEnabled val="1"/>
        </dgm:presLayoutVars>
      </dgm:prSet>
      <dgm:spPr/>
    </dgm:pt>
    <dgm:pt modelId="{D93CFEB7-5756-4DE6-B422-F699C3D47C82}" type="pres">
      <dgm:prSet presAssocID="{32A32BDE-BB4E-45F8-9447-2D5A2B8EFCC1}" presName="parentText" presStyleLbl="node1" presStyleIdx="2" presStyleCnt="3">
        <dgm:presLayoutVars>
          <dgm:chMax val="0"/>
          <dgm:bulletEnabled val="1"/>
        </dgm:presLayoutVars>
      </dgm:prSet>
      <dgm:spPr/>
    </dgm:pt>
    <dgm:pt modelId="{6DF5E848-CFE5-4973-B51E-FB410E471FAF}" type="pres">
      <dgm:prSet presAssocID="{32A32BDE-BB4E-45F8-9447-2D5A2B8EFCC1}" presName="childText" presStyleLbl="revTx" presStyleIdx="2" presStyleCnt="3">
        <dgm:presLayoutVars>
          <dgm:bulletEnabled val="1"/>
        </dgm:presLayoutVars>
      </dgm:prSet>
      <dgm:spPr/>
    </dgm:pt>
  </dgm:ptLst>
  <dgm:cxnLst>
    <dgm:cxn modelId="{0B8F2808-9A5B-4353-9FED-274C608B191E}" type="presOf" srcId="{D22CAFF4-E8CD-48E9-995C-D6D45B7F1866}" destId="{EAB2B1E7-E505-448C-8B92-D2851A69FD76}" srcOrd="0" destOrd="0" presId="urn:microsoft.com/office/officeart/2005/8/layout/vList2"/>
    <dgm:cxn modelId="{A7AA8B08-3F8F-4EF5-B7BB-AF602B064BD3}" type="presOf" srcId="{32A32BDE-BB4E-45F8-9447-2D5A2B8EFCC1}" destId="{D93CFEB7-5756-4DE6-B422-F699C3D47C82}" srcOrd="0" destOrd="0" presId="urn:microsoft.com/office/officeart/2005/8/layout/vList2"/>
    <dgm:cxn modelId="{B91D4D45-EE52-4E9F-9802-70CEDEC2EE32}" srcId="{32A32BDE-BB4E-45F8-9447-2D5A2B8EFCC1}" destId="{1F4B18C1-F179-4654-8BDC-24D705D147E9}" srcOrd="0" destOrd="0" parTransId="{B41D0CE6-A823-466E-B7EE-2947502BF8B8}" sibTransId="{4E386C58-B88F-4048-A269-655A46F370CA}"/>
    <dgm:cxn modelId="{8DC2E24C-EE97-45FA-8E67-DC7EC35AF521}" srcId="{5936ACC9-DA98-4947-9EF4-AC4BF214B8B7}" destId="{D22CAFF4-E8CD-48E9-995C-D6D45B7F1866}" srcOrd="0" destOrd="0" parTransId="{B7775FE2-E3E2-4B84-BF7E-3A6D6C471803}" sibTransId="{CEA58C26-2DC5-4F88-A883-94D962687F8D}"/>
    <dgm:cxn modelId="{D674D154-4CAB-41D7-9854-E8BB60824E8E}" srcId="{AC156DC1-6111-41BD-96DB-2EE5A478C9AF}" destId="{8EB65480-40C3-468C-9E7F-3FC6B56CAD93}" srcOrd="1" destOrd="0" parTransId="{870D77FD-E54B-41E3-9B08-A04350CA7A2D}" sibTransId="{D98E5DE4-B1AB-411D-8308-9D46728AB83C}"/>
    <dgm:cxn modelId="{97B22683-ABE1-48D5-9B99-1DE7BB961AD9}" type="presOf" srcId="{1F4B18C1-F179-4654-8BDC-24D705D147E9}" destId="{6DF5E848-CFE5-4973-B51E-FB410E471FAF}" srcOrd="0" destOrd="0" presId="urn:microsoft.com/office/officeart/2005/8/layout/vList2"/>
    <dgm:cxn modelId="{5224678C-BFEF-4790-8374-1B4DA5C7C7AC}" srcId="{AC156DC1-6111-41BD-96DB-2EE5A478C9AF}" destId="{5936ACC9-DA98-4947-9EF4-AC4BF214B8B7}" srcOrd="0" destOrd="0" parTransId="{DB84B9EC-382E-4D72-BD2F-3392CEFE6781}" sibTransId="{3D846B52-5538-4890-A12B-8DB6D3B6680B}"/>
    <dgm:cxn modelId="{94EA3BB2-FBCF-42AC-86B6-76F303147C37}" type="presOf" srcId="{8EB65480-40C3-468C-9E7F-3FC6B56CAD93}" destId="{8027551F-1411-4FB4-B1FB-0AE2A274B20A}" srcOrd="0" destOrd="0" presId="urn:microsoft.com/office/officeart/2005/8/layout/vList2"/>
    <dgm:cxn modelId="{709A20B7-F884-470A-80FC-C61E93E2D153}" srcId="{AC156DC1-6111-41BD-96DB-2EE5A478C9AF}" destId="{32A32BDE-BB4E-45F8-9447-2D5A2B8EFCC1}" srcOrd="2" destOrd="0" parTransId="{D2258335-905B-4F09-B2C0-217F93CADD4D}" sibTransId="{A93D84B2-B584-46D4-85EE-497E802D9AA5}"/>
    <dgm:cxn modelId="{FC39CFD3-6E76-4778-BF43-222E24DE2A6B}" type="presOf" srcId="{5936ACC9-DA98-4947-9EF4-AC4BF214B8B7}" destId="{BE867233-49EE-435A-BA29-AAF99C084A87}" srcOrd="0" destOrd="0" presId="urn:microsoft.com/office/officeart/2005/8/layout/vList2"/>
    <dgm:cxn modelId="{0D3229E8-E12B-4C96-8CB3-BBC7C5548F65}" srcId="{8EB65480-40C3-468C-9E7F-3FC6B56CAD93}" destId="{DDE4DA92-77AB-493D-95B4-5CBC63D2938B}" srcOrd="0" destOrd="0" parTransId="{F4CB99D6-3372-42F7-8EFC-AB3824EAC12F}" sibTransId="{B64AB7B0-F6E7-42F9-99C2-A1D865EEFEE1}"/>
    <dgm:cxn modelId="{4E8FEEF8-09A9-4C0A-812F-E0AC7B5FA22C}" type="presOf" srcId="{AC156DC1-6111-41BD-96DB-2EE5A478C9AF}" destId="{1A177AF5-8E00-490B-850F-FF644CEAC7DF}" srcOrd="0" destOrd="0" presId="urn:microsoft.com/office/officeart/2005/8/layout/vList2"/>
    <dgm:cxn modelId="{ADC544FD-21FB-442B-8F31-0FC84BC31851}" type="presOf" srcId="{DDE4DA92-77AB-493D-95B4-5CBC63D2938B}" destId="{3EBFCA20-2EB8-4D71-AB02-7289F7790F79}" srcOrd="0" destOrd="0" presId="urn:microsoft.com/office/officeart/2005/8/layout/vList2"/>
    <dgm:cxn modelId="{D10657EA-FC95-499E-90C0-4C4E6C5A3EAC}" type="presParOf" srcId="{1A177AF5-8E00-490B-850F-FF644CEAC7DF}" destId="{BE867233-49EE-435A-BA29-AAF99C084A87}" srcOrd="0" destOrd="0" presId="urn:microsoft.com/office/officeart/2005/8/layout/vList2"/>
    <dgm:cxn modelId="{ACAE9D5E-2C61-4179-8553-29FAB0572A34}" type="presParOf" srcId="{1A177AF5-8E00-490B-850F-FF644CEAC7DF}" destId="{EAB2B1E7-E505-448C-8B92-D2851A69FD76}" srcOrd="1" destOrd="0" presId="urn:microsoft.com/office/officeart/2005/8/layout/vList2"/>
    <dgm:cxn modelId="{09BBCC95-EE3D-4388-AE87-611F9407C8BC}" type="presParOf" srcId="{1A177AF5-8E00-490B-850F-FF644CEAC7DF}" destId="{8027551F-1411-4FB4-B1FB-0AE2A274B20A}" srcOrd="2" destOrd="0" presId="urn:microsoft.com/office/officeart/2005/8/layout/vList2"/>
    <dgm:cxn modelId="{7E2CD246-CF95-4584-B817-83EEF0BB3329}" type="presParOf" srcId="{1A177AF5-8E00-490B-850F-FF644CEAC7DF}" destId="{3EBFCA20-2EB8-4D71-AB02-7289F7790F79}" srcOrd="3" destOrd="0" presId="urn:microsoft.com/office/officeart/2005/8/layout/vList2"/>
    <dgm:cxn modelId="{2021C187-376C-4BA6-9A58-C4AF92F1E73B}" type="presParOf" srcId="{1A177AF5-8E00-490B-850F-FF644CEAC7DF}" destId="{D93CFEB7-5756-4DE6-B422-F699C3D47C82}" srcOrd="4" destOrd="0" presId="urn:microsoft.com/office/officeart/2005/8/layout/vList2"/>
    <dgm:cxn modelId="{3E791B76-F324-413C-B0E6-A0BE82D33D77}" type="presParOf" srcId="{1A177AF5-8E00-490B-850F-FF644CEAC7DF}" destId="{6DF5E848-CFE5-4973-B51E-FB410E471FAF}"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C156DC1-6111-41BD-96DB-2EE5A478C9AF}"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en-US"/>
        </a:p>
      </dgm:t>
    </dgm:pt>
    <dgm:pt modelId="{5936ACC9-DA98-4947-9EF4-AC4BF214B8B7}">
      <dgm:prSet phldrT="[Text]" phldr="0"/>
      <dgm:spPr/>
      <dgm:t>
        <a:bodyPr/>
        <a:lstStyle/>
        <a:p>
          <a:pPr algn="l" rtl="0">
            <a:lnSpc>
              <a:spcPct val="90000"/>
            </a:lnSpc>
          </a:pPr>
          <a:r>
            <a:rPr lang="en-US"/>
            <a:t>Trauma increases susceptibility to depression, and trauma symptoms are more likely to co-occur with depression symptoms </a:t>
          </a:r>
          <a:endParaRPr lang="en-US">
            <a:latin typeface="Calibri Light" panose="020F0302020204030204"/>
          </a:endParaRPr>
        </a:p>
      </dgm:t>
    </dgm:pt>
    <dgm:pt modelId="{DB84B9EC-382E-4D72-BD2F-3392CEFE6781}" type="parTrans" cxnId="{5224678C-BFEF-4790-8374-1B4DA5C7C7AC}">
      <dgm:prSet/>
      <dgm:spPr/>
      <dgm:t>
        <a:bodyPr/>
        <a:lstStyle/>
        <a:p>
          <a:endParaRPr lang="en-US"/>
        </a:p>
      </dgm:t>
    </dgm:pt>
    <dgm:pt modelId="{3D846B52-5538-4890-A12B-8DB6D3B6680B}" type="sibTrans" cxnId="{5224678C-BFEF-4790-8374-1B4DA5C7C7AC}">
      <dgm:prSet/>
      <dgm:spPr/>
      <dgm:t>
        <a:bodyPr/>
        <a:lstStyle/>
        <a:p>
          <a:endParaRPr lang="en-US"/>
        </a:p>
      </dgm:t>
    </dgm:pt>
    <dgm:pt modelId="{8EB65480-40C3-468C-9E7F-3FC6B56CAD93}">
      <dgm:prSet phldrT="[Text]" phldr="0"/>
      <dgm:spPr/>
      <dgm:t>
        <a:bodyPr/>
        <a:lstStyle/>
        <a:p>
          <a:pPr algn="l" rtl="0">
            <a:lnSpc>
              <a:spcPct val="90000"/>
            </a:lnSpc>
          </a:pPr>
          <a:r>
            <a:rPr lang="en-US">
              <a:latin typeface="Calibri Light" panose="020F0302020204030204"/>
            </a:rPr>
            <a:t>68% of</a:t>
          </a:r>
          <a:r>
            <a:rPr lang="en-US"/>
            <a:t> children and adolescents had experienced a potentially traumatic event by age 16</a:t>
          </a:r>
          <a:r>
            <a:rPr lang="en-US">
              <a:latin typeface="Calibri Light" panose="020F0302020204030204"/>
            </a:rPr>
            <a:t> </a:t>
          </a:r>
        </a:p>
      </dgm:t>
    </dgm:pt>
    <dgm:pt modelId="{870D77FD-E54B-41E3-9B08-A04350CA7A2D}" type="parTrans" cxnId="{D674D154-4CAB-41D7-9854-E8BB60824E8E}">
      <dgm:prSet/>
      <dgm:spPr/>
      <dgm:t>
        <a:bodyPr/>
        <a:lstStyle/>
        <a:p>
          <a:endParaRPr lang="en-US"/>
        </a:p>
      </dgm:t>
    </dgm:pt>
    <dgm:pt modelId="{D98E5DE4-B1AB-411D-8308-9D46728AB83C}" type="sibTrans" cxnId="{D674D154-4CAB-41D7-9854-E8BB60824E8E}">
      <dgm:prSet/>
      <dgm:spPr/>
      <dgm:t>
        <a:bodyPr/>
        <a:lstStyle/>
        <a:p>
          <a:endParaRPr lang="en-US"/>
        </a:p>
      </dgm:t>
    </dgm:pt>
    <dgm:pt modelId="{F6794DB5-5106-4D27-904B-CCCDAC9E7703}">
      <dgm:prSet phldr="0"/>
      <dgm:spPr/>
      <dgm:t>
        <a:bodyPr/>
        <a:lstStyle/>
        <a:p>
          <a:r>
            <a:rPr lang="en-US"/>
            <a:t>(Kilpatrick et al., 2003; O’Donnell, Creamer, &amp; Pattison, 2004; Rytwinski et al ., 2013)</a:t>
          </a:r>
        </a:p>
      </dgm:t>
    </dgm:pt>
    <dgm:pt modelId="{2C1C62D3-A254-4793-81F1-58999A0B92A5}" type="parTrans" cxnId="{F49CF72F-2034-406B-9E2F-4CB6A43A0FA1}">
      <dgm:prSet/>
      <dgm:spPr/>
      <dgm:t>
        <a:bodyPr/>
        <a:lstStyle/>
        <a:p>
          <a:endParaRPr lang="en-US"/>
        </a:p>
      </dgm:t>
    </dgm:pt>
    <dgm:pt modelId="{49C48C62-2EAD-498A-B9C6-336738034E76}" type="sibTrans" cxnId="{F49CF72F-2034-406B-9E2F-4CB6A43A0FA1}">
      <dgm:prSet/>
      <dgm:spPr/>
      <dgm:t>
        <a:bodyPr/>
        <a:lstStyle/>
        <a:p>
          <a:endParaRPr lang="en-US"/>
        </a:p>
      </dgm:t>
    </dgm:pt>
    <dgm:pt modelId="{A561145B-1587-4066-B160-A33E8D16C593}">
      <dgm:prSet phldr="0"/>
      <dgm:spPr/>
      <dgm:t>
        <a:bodyPr/>
        <a:lstStyle/>
        <a:p>
          <a:r>
            <a:rPr lang="en-US"/>
            <a:t>(Copeland, Keeler, Angold, &amp; Costello, 2007) . </a:t>
          </a:r>
        </a:p>
      </dgm:t>
    </dgm:pt>
    <dgm:pt modelId="{F60FBD54-8AFE-44DF-9354-0AEDE1CBE968}" type="parTrans" cxnId="{DF093350-E6CC-46CF-ABC2-254E34FA98FF}">
      <dgm:prSet/>
      <dgm:spPr/>
      <dgm:t>
        <a:bodyPr/>
        <a:lstStyle/>
        <a:p>
          <a:endParaRPr lang="en-US"/>
        </a:p>
      </dgm:t>
    </dgm:pt>
    <dgm:pt modelId="{F2F7DF96-EAF3-41FD-9CA0-67A92197BC2E}" type="sibTrans" cxnId="{DF093350-E6CC-46CF-ABC2-254E34FA98FF}">
      <dgm:prSet/>
      <dgm:spPr/>
      <dgm:t>
        <a:bodyPr/>
        <a:lstStyle/>
        <a:p>
          <a:endParaRPr lang="en-US"/>
        </a:p>
      </dgm:t>
    </dgm:pt>
    <dgm:pt modelId="{1A177AF5-8E00-490B-850F-FF644CEAC7DF}" type="pres">
      <dgm:prSet presAssocID="{AC156DC1-6111-41BD-96DB-2EE5A478C9AF}" presName="linear" presStyleCnt="0">
        <dgm:presLayoutVars>
          <dgm:animLvl val="lvl"/>
          <dgm:resizeHandles val="exact"/>
        </dgm:presLayoutVars>
      </dgm:prSet>
      <dgm:spPr/>
    </dgm:pt>
    <dgm:pt modelId="{BE867233-49EE-435A-BA29-AAF99C084A87}" type="pres">
      <dgm:prSet presAssocID="{5936ACC9-DA98-4947-9EF4-AC4BF214B8B7}" presName="parentText" presStyleLbl="node1" presStyleIdx="0" presStyleCnt="2">
        <dgm:presLayoutVars>
          <dgm:chMax val="0"/>
          <dgm:bulletEnabled val="1"/>
        </dgm:presLayoutVars>
      </dgm:prSet>
      <dgm:spPr/>
    </dgm:pt>
    <dgm:pt modelId="{AB9D3EFF-5A3C-437F-A413-0D773A632DB6}" type="pres">
      <dgm:prSet presAssocID="{5936ACC9-DA98-4947-9EF4-AC4BF214B8B7}" presName="childText" presStyleLbl="revTx" presStyleIdx="0" presStyleCnt="2">
        <dgm:presLayoutVars>
          <dgm:bulletEnabled val="1"/>
        </dgm:presLayoutVars>
      </dgm:prSet>
      <dgm:spPr/>
    </dgm:pt>
    <dgm:pt modelId="{8027551F-1411-4FB4-B1FB-0AE2A274B20A}" type="pres">
      <dgm:prSet presAssocID="{8EB65480-40C3-468C-9E7F-3FC6B56CAD93}" presName="parentText" presStyleLbl="node1" presStyleIdx="1" presStyleCnt="2">
        <dgm:presLayoutVars>
          <dgm:chMax val="0"/>
          <dgm:bulletEnabled val="1"/>
        </dgm:presLayoutVars>
      </dgm:prSet>
      <dgm:spPr/>
    </dgm:pt>
    <dgm:pt modelId="{B487AE4E-4D93-4466-8AF6-E6681D105815}" type="pres">
      <dgm:prSet presAssocID="{8EB65480-40C3-468C-9E7F-3FC6B56CAD93}" presName="childText" presStyleLbl="revTx" presStyleIdx="1" presStyleCnt="2">
        <dgm:presLayoutVars>
          <dgm:bulletEnabled val="1"/>
        </dgm:presLayoutVars>
      </dgm:prSet>
      <dgm:spPr/>
    </dgm:pt>
  </dgm:ptLst>
  <dgm:cxnLst>
    <dgm:cxn modelId="{F49CF72F-2034-406B-9E2F-4CB6A43A0FA1}" srcId="{5936ACC9-DA98-4947-9EF4-AC4BF214B8B7}" destId="{F6794DB5-5106-4D27-904B-CCCDAC9E7703}" srcOrd="0" destOrd="0" parTransId="{2C1C62D3-A254-4793-81F1-58999A0B92A5}" sibTransId="{49C48C62-2EAD-498A-B9C6-336738034E76}"/>
    <dgm:cxn modelId="{002D105F-DE0B-4DF7-81FF-CF8C868E2B53}" type="presOf" srcId="{F6794DB5-5106-4D27-904B-CCCDAC9E7703}" destId="{AB9D3EFF-5A3C-437F-A413-0D773A632DB6}" srcOrd="0" destOrd="0" presId="urn:microsoft.com/office/officeart/2005/8/layout/vList2"/>
    <dgm:cxn modelId="{DF093350-E6CC-46CF-ABC2-254E34FA98FF}" srcId="{8EB65480-40C3-468C-9E7F-3FC6B56CAD93}" destId="{A561145B-1587-4066-B160-A33E8D16C593}" srcOrd="0" destOrd="0" parTransId="{F60FBD54-8AFE-44DF-9354-0AEDE1CBE968}" sibTransId="{F2F7DF96-EAF3-41FD-9CA0-67A92197BC2E}"/>
    <dgm:cxn modelId="{D674D154-4CAB-41D7-9854-E8BB60824E8E}" srcId="{AC156DC1-6111-41BD-96DB-2EE5A478C9AF}" destId="{8EB65480-40C3-468C-9E7F-3FC6B56CAD93}" srcOrd="1" destOrd="0" parTransId="{870D77FD-E54B-41E3-9B08-A04350CA7A2D}" sibTransId="{D98E5DE4-B1AB-411D-8308-9D46728AB83C}"/>
    <dgm:cxn modelId="{5224678C-BFEF-4790-8374-1B4DA5C7C7AC}" srcId="{AC156DC1-6111-41BD-96DB-2EE5A478C9AF}" destId="{5936ACC9-DA98-4947-9EF4-AC4BF214B8B7}" srcOrd="0" destOrd="0" parTransId="{DB84B9EC-382E-4D72-BD2F-3392CEFE6781}" sibTransId="{3D846B52-5538-4890-A12B-8DB6D3B6680B}"/>
    <dgm:cxn modelId="{29C202AE-B2D0-44E5-B7B9-7FB86394B98E}" type="presOf" srcId="{5936ACC9-DA98-4947-9EF4-AC4BF214B8B7}" destId="{BE867233-49EE-435A-BA29-AAF99C084A87}" srcOrd="0" destOrd="0" presId="urn:microsoft.com/office/officeart/2005/8/layout/vList2"/>
    <dgm:cxn modelId="{60068DC4-BE2E-4995-A75A-DBD9C660ADF7}" type="presOf" srcId="{8EB65480-40C3-468C-9E7F-3FC6B56CAD93}" destId="{8027551F-1411-4FB4-B1FB-0AE2A274B20A}" srcOrd="0" destOrd="0" presId="urn:microsoft.com/office/officeart/2005/8/layout/vList2"/>
    <dgm:cxn modelId="{23D216F2-B34B-469A-B07D-1ADC8260AD29}" type="presOf" srcId="{A561145B-1587-4066-B160-A33E8D16C593}" destId="{B487AE4E-4D93-4466-8AF6-E6681D105815}" srcOrd="0" destOrd="0" presId="urn:microsoft.com/office/officeart/2005/8/layout/vList2"/>
    <dgm:cxn modelId="{4E8FEEF8-09A9-4C0A-812F-E0AC7B5FA22C}" type="presOf" srcId="{AC156DC1-6111-41BD-96DB-2EE5A478C9AF}" destId="{1A177AF5-8E00-490B-850F-FF644CEAC7DF}" srcOrd="0" destOrd="0" presId="urn:microsoft.com/office/officeart/2005/8/layout/vList2"/>
    <dgm:cxn modelId="{4E6229BA-1E77-4358-9FCD-281293FDA9F5}" type="presParOf" srcId="{1A177AF5-8E00-490B-850F-FF644CEAC7DF}" destId="{BE867233-49EE-435A-BA29-AAF99C084A87}" srcOrd="0" destOrd="0" presId="urn:microsoft.com/office/officeart/2005/8/layout/vList2"/>
    <dgm:cxn modelId="{8F9E65FC-C457-46E2-AE70-87131BA5C4C3}" type="presParOf" srcId="{1A177AF5-8E00-490B-850F-FF644CEAC7DF}" destId="{AB9D3EFF-5A3C-437F-A413-0D773A632DB6}" srcOrd="1" destOrd="0" presId="urn:microsoft.com/office/officeart/2005/8/layout/vList2"/>
    <dgm:cxn modelId="{03B7FD0D-87E1-4A07-848C-821A401F3CC6}" type="presParOf" srcId="{1A177AF5-8E00-490B-850F-FF644CEAC7DF}" destId="{8027551F-1411-4FB4-B1FB-0AE2A274B20A}" srcOrd="2" destOrd="0" presId="urn:microsoft.com/office/officeart/2005/8/layout/vList2"/>
    <dgm:cxn modelId="{8EA8F4E9-CDD6-415E-94E4-A6AA2562E4B5}" type="presParOf" srcId="{1A177AF5-8E00-490B-850F-FF644CEAC7DF}" destId="{B487AE4E-4D93-4466-8AF6-E6681D10581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67233-49EE-435A-BA29-AAF99C084A87}">
      <dsp:nvSpPr>
        <dsp:cNvPr id="0" name=""/>
        <dsp:cNvSpPr/>
      </dsp:nvSpPr>
      <dsp:spPr>
        <a:xfrm>
          <a:off x="0" y="177187"/>
          <a:ext cx="11150600" cy="1075047"/>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t>By the time they reach college, 66 to 85 percent of youth report lifetime traumatic event exposure, with many reporting multiple exposures</a:t>
          </a:r>
          <a:r>
            <a:rPr lang="en-US" sz="2700" kern="1200">
              <a:latin typeface="Calibri Light" panose="020F0302020204030204"/>
            </a:rPr>
            <a:t> </a:t>
          </a:r>
        </a:p>
      </dsp:txBody>
      <dsp:txXfrm>
        <a:off x="52479" y="229666"/>
        <a:ext cx="11045642" cy="970089"/>
      </dsp:txXfrm>
    </dsp:sp>
    <dsp:sp modelId="{EAB2B1E7-E505-448C-8B92-D2851A69FD76}">
      <dsp:nvSpPr>
        <dsp:cNvPr id="0" name=""/>
        <dsp:cNvSpPr/>
      </dsp:nvSpPr>
      <dsp:spPr>
        <a:xfrm>
          <a:off x="0" y="1252234"/>
          <a:ext cx="111506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032"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sz="2100" kern="1200">
              <a:latin typeface="Calibri Light" panose="020F0302020204030204"/>
            </a:rPr>
            <a:t>(Read et al., 2011; Smyth et al., 2008)</a:t>
          </a:r>
          <a:endParaRPr lang="en-US" sz="2100" kern="1200"/>
        </a:p>
      </dsp:txBody>
      <dsp:txXfrm>
        <a:off x="0" y="1252234"/>
        <a:ext cx="11150600" cy="447120"/>
      </dsp:txXfrm>
    </dsp:sp>
    <dsp:sp modelId="{8027551F-1411-4FB4-B1FB-0AE2A274B20A}">
      <dsp:nvSpPr>
        <dsp:cNvPr id="0" name=""/>
        <dsp:cNvSpPr/>
      </dsp:nvSpPr>
      <dsp:spPr>
        <a:xfrm>
          <a:off x="0" y="1699354"/>
          <a:ext cx="11150600" cy="1075047"/>
        </a:xfrm>
        <a:prstGeom prst="roundRect">
          <a:avLst/>
        </a:prstGeom>
        <a:solidFill>
          <a:schemeClr val="accent6">
            <a:shade val="50000"/>
            <a:hueOff val="245616"/>
            <a:satOff val="-10737"/>
            <a:lumOff val="29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latin typeface="Calibri Light" panose="020F0302020204030204"/>
            </a:rPr>
            <a:t>As</a:t>
          </a:r>
          <a:r>
            <a:rPr lang="en-US" sz="2700" kern="1200"/>
            <a:t> many as 50 percent of college students are exposed to a PTE in </a:t>
          </a:r>
          <a:r>
            <a:rPr lang="en-US" sz="2700" kern="1200">
              <a:latin typeface="Calibri Light" panose="020F0302020204030204"/>
            </a:rPr>
            <a:t>just the</a:t>
          </a:r>
          <a:r>
            <a:rPr lang="en-US" sz="2700" kern="1200"/>
            <a:t> first year of college</a:t>
          </a:r>
          <a:endParaRPr lang="en-US" sz="2700" kern="1200">
            <a:latin typeface="Calibri Light" panose="020F0302020204030204"/>
          </a:endParaRPr>
        </a:p>
      </dsp:txBody>
      <dsp:txXfrm>
        <a:off x="52479" y="1751833"/>
        <a:ext cx="11045642" cy="970089"/>
      </dsp:txXfrm>
    </dsp:sp>
    <dsp:sp modelId="{3EBFCA20-2EB8-4D71-AB02-7289F7790F79}">
      <dsp:nvSpPr>
        <dsp:cNvPr id="0" name=""/>
        <dsp:cNvSpPr/>
      </dsp:nvSpPr>
      <dsp:spPr>
        <a:xfrm>
          <a:off x="0" y="2774401"/>
          <a:ext cx="111506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03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latin typeface="Calibri Light" panose="020F0302020204030204"/>
            </a:rPr>
            <a:t> </a:t>
          </a:r>
          <a:r>
            <a:rPr lang="en-US" sz="2100" kern="1200"/>
            <a:t>(</a:t>
          </a:r>
          <a:r>
            <a:rPr lang="en-US" sz="2100" kern="1200" err="1"/>
            <a:t>Galatzer</a:t>
          </a:r>
          <a:r>
            <a:rPr lang="en-US" sz="2100" kern="1200"/>
            <a:t>-Levy et al., 2012)</a:t>
          </a:r>
        </a:p>
      </dsp:txBody>
      <dsp:txXfrm>
        <a:off x="0" y="2774401"/>
        <a:ext cx="11150600" cy="447120"/>
      </dsp:txXfrm>
    </dsp:sp>
    <dsp:sp modelId="{D93CFEB7-5756-4DE6-B422-F699C3D47C82}">
      <dsp:nvSpPr>
        <dsp:cNvPr id="0" name=""/>
        <dsp:cNvSpPr/>
      </dsp:nvSpPr>
      <dsp:spPr>
        <a:xfrm>
          <a:off x="0" y="3221521"/>
          <a:ext cx="11150600" cy="1075047"/>
        </a:xfrm>
        <a:prstGeom prst="roundRect">
          <a:avLst/>
        </a:prstGeom>
        <a:solidFill>
          <a:schemeClr val="accent6">
            <a:shade val="50000"/>
            <a:hueOff val="245616"/>
            <a:satOff val="-10737"/>
            <a:lumOff val="29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t>Female college students with a history of sexual trauma are at higher risk for repeated trauma</a:t>
          </a:r>
          <a:endParaRPr lang="en-US" sz="2700" kern="1200">
            <a:latin typeface="Calibri Light" panose="020F0302020204030204"/>
          </a:endParaRPr>
        </a:p>
      </dsp:txBody>
      <dsp:txXfrm>
        <a:off x="52479" y="3274000"/>
        <a:ext cx="11045642" cy="970089"/>
      </dsp:txXfrm>
    </dsp:sp>
    <dsp:sp modelId="{6DF5E848-CFE5-4973-B51E-FB410E471FAF}">
      <dsp:nvSpPr>
        <dsp:cNvPr id="0" name=""/>
        <dsp:cNvSpPr/>
      </dsp:nvSpPr>
      <dsp:spPr>
        <a:xfrm>
          <a:off x="0" y="4296568"/>
          <a:ext cx="111506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03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(Griffin &amp; Read, 2012)</a:t>
          </a:r>
        </a:p>
      </dsp:txBody>
      <dsp:txXfrm>
        <a:off x="0" y="4296568"/>
        <a:ext cx="11150600" cy="447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67233-49EE-435A-BA29-AAF99C084A87}">
      <dsp:nvSpPr>
        <dsp:cNvPr id="0" name=""/>
        <dsp:cNvSpPr/>
      </dsp:nvSpPr>
      <dsp:spPr>
        <a:xfrm>
          <a:off x="0" y="355527"/>
          <a:ext cx="11150600" cy="1154680"/>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a:t>Trauma increases susceptibility to depression, and trauma symptoms are more likely to co-occur with depression symptoms </a:t>
          </a:r>
          <a:endParaRPr lang="en-US" sz="2900" kern="1200">
            <a:latin typeface="Calibri Light" panose="020F0302020204030204"/>
          </a:endParaRPr>
        </a:p>
      </dsp:txBody>
      <dsp:txXfrm>
        <a:off x="56367" y="411894"/>
        <a:ext cx="11037866" cy="1041946"/>
      </dsp:txXfrm>
    </dsp:sp>
    <dsp:sp modelId="{AB9D3EFF-5A3C-437F-A413-0D773A632DB6}">
      <dsp:nvSpPr>
        <dsp:cNvPr id="0" name=""/>
        <dsp:cNvSpPr/>
      </dsp:nvSpPr>
      <dsp:spPr>
        <a:xfrm>
          <a:off x="0" y="1510207"/>
          <a:ext cx="11150600" cy="690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032"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(Kilpatrick et al., 2003; O’Donnell, Creamer, &amp; Pattison, 2004; Rytwinski et al ., 2013)</a:t>
          </a:r>
        </a:p>
      </dsp:txBody>
      <dsp:txXfrm>
        <a:off x="0" y="1510207"/>
        <a:ext cx="11150600" cy="690344"/>
      </dsp:txXfrm>
    </dsp:sp>
    <dsp:sp modelId="{8027551F-1411-4FB4-B1FB-0AE2A274B20A}">
      <dsp:nvSpPr>
        <dsp:cNvPr id="0" name=""/>
        <dsp:cNvSpPr/>
      </dsp:nvSpPr>
      <dsp:spPr>
        <a:xfrm>
          <a:off x="0" y="2200552"/>
          <a:ext cx="11150600" cy="1154680"/>
        </a:xfrm>
        <a:prstGeom prst="roundRect">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a:latin typeface="Calibri Light" panose="020F0302020204030204"/>
            </a:rPr>
            <a:t>68% of</a:t>
          </a:r>
          <a:r>
            <a:rPr lang="en-US" sz="2900" kern="1200"/>
            <a:t> children and adolescents had experienced a potentially traumatic event by age 16</a:t>
          </a:r>
          <a:r>
            <a:rPr lang="en-US" sz="2900" kern="1200">
              <a:latin typeface="Calibri Light" panose="020F0302020204030204"/>
            </a:rPr>
            <a:t> </a:t>
          </a:r>
        </a:p>
      </dsp:txBody>
      <dsp:txXfrm>
        <a:off x="56367" y="2256919"/>
        <a:ext cx="11037866" cy="1041946"/>
      </dsp:txXfrm>
    </dsp:sp>
    <dsp:sp modelId="{B487AE4E-4D93-4466-8AF6-E6681D105815}">
      <dsp:nvSpPr>
        <dsp:cNvPr id="0" name=""/>
        <dsp:cNvSpPr/>
      </dsp:nvSpPr>
      <dsp:spPr>
        <a:xfrm>
          <a:off x="0" y="3355232"/>
          <a:ext cx="11150600"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032"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(Copeland, Keeler, Angold, &amp; Costello, 2007) . </a:t>
          </a:r>
        </a:p>
      </dsp:txBody>
      <dsp:txXfrm>
        <a:off x="0" y="3355232"/>
        <a:ext cx="11150600" cy="480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CB0C71-D64B-41BD-BBCB-D751DF0CA231}"/>
              </a:ext>
            </a:extLst>
          </p:cNvPr>
          <p:cNvSpPr>
            <a:spLocks noGrp="1"/>
          </p:cNvSpPr>
          <p:nvPr>
            <p:ph type="dt" sz="quarter" idx="1"/>
          </p:nvPr>
        </p:nvSpPr>
        <p:spPr>
          <a:xfrm>
            <a:off x="3884613" y="3"/>
            <a:ext cx="2971800" cy="458788"/>
          </a:xfrm>
          <a:prstGeom prst="rect">
            <a:avLst/>
          </a:prstGeom>
        </p:spPr>
        <p:txBody>
          <a:bodyPr vert="horz" lIns="91440" tIns="45720" rIns="91440" bIns="45720" rtlCol="0"/>
          <a:lstStyle>
            <a:lvl1pPr algn="r">
              <a:defRPr sz="1200"/>
            </a:lvl1pPr>
          </a:lstStyle>
          <a:p>
            <a:fld id="{B1486E21-2B67-4652-A842-E3C11B932B87}" type="datetimeFigureOut">
              <a:rPr lang="en-US" smtClean="0"/>
              <a:t>8/28/2022</a:t>
            </a:fld>
            <a:endParaRPr lang="en-US"/>
          </a:p>
        </p:txBody>
      </p:sp>
      <p:sp>
        <p:nvSpPr>
          <p:cNvPr id="5" name="Slide Number Placeholder 4">
            <a:extLst>
              <a:ext uri="{FF2B5EF4-FFF2-40B4-BE49-F238E27FC236}">
                <a16:creationId xmlns:a16="http://schemas.microsoft.com/office/drawing/2014/main" id="{A7EBA64D-2FED-4035-9829-F60C6B6CC1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11C6D2-9B3E-4DDD-ABBC-17A92D77648E}" type="slidenum">
              <a:rPr lang="en-US" smtClean="0"/>
              <a:t>‹#›</a:t>
            </a:fld>
            <a:endParaRPr lang="en-US"/>
          </a:p>
        </p:txBody>
      </p:sp>
      <p:sp>
        <p:nvSpPr>
          <p:cNvPr id="8" name="Footer Placeholder 7">
            <a:extLst>
              <a:ext uri="{FF2B5EF4-FFF2-40B4-BE49-F238E27FC236}">
                <a16:creationId xmlns:a16="http://schemas.microsoft.com/office/drawing/2014/main" id="{556DBF51-4ABB-4DFB-B22C-A1EA289E69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pic>
        <p:nvPicPr>
          <p:cNvPr id="10" name="Picture 9">
            <a:extLst>
              <a:ext uri="{FF2B5EF4-FFF2-40B4-BE49-F238E27FC236}">
                <a16:creationId xmlns:a16="http://schemas.microsoft.com/office/drawing/2014/main" id="{EABE48CB-E348-49C3-9887-979B4A7E7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
            <a:ext cx="3884613" cy="1026689"/>
          </a:xfrm>
          <a:prstGeom prst="rect">
            <a:avLst/>
          </a:prstGeom>
        </p:spPr>
      </p:pic>
    </p:spTree>
    <p:extLst>
      <p:ext uri="{BB962C8B-B14F-4D97-AF65-F5344CB8AC3E}">
        <p14:creationId xmlns:p14="http://schemas.microsoft.com/office/powerpoint/2010/main" val="853053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49AB168A-D0A4-49D0-B240-B4EE8635485D}" type="datetimeFigureOut">
              <a:rPr lang="en-US" smtClean="0"/>
              <a:t>8/28/2022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Slide Number Placeholder 7">
            <a:extLst>
              <a:ext uri="{FF2B5EF4-FFF2-40B4-BE49-F238E27FC236}">
                <a16:creationId xmlns:a16="http://schemas.microsoft.com/office/drawing/2014/main" id="{7809C4A4-A405-4771-8245-7525E65E8A1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098B9-E14D-4218-8D9A-7EB382175B19}" type="slidenum">
              <a:rPr lang="en-US" smtClean="0"/>
              <a:t>‹#›</a:t>
            </a:fld>
            <a:endParaRPr lang="en-US"/>
          </a:p>
        </p:txBody>
      </p:sp>
      <p:pic>
        <p:nvPicPr>
          <p:cNvPr id="10" name="Picture 9">
            <a:extLst>
              <a:ext uri="{FF2B5EF4-FFF2-40B4-BE49-F238E27FC236}">
                <a16:creationId xmlns:a16="http://schemas.microsoft.com/office/drawing/2014/main" id="{C038A7BE-4A71-4853-90FA-1B193BC04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03" y="37721"/>
            <a:ext cx="5378220" cy="799563"/>
          </a:xfrm>
          <a:prstGeom prst="rect">
            <a:avLst/>
          </a:prstGeom>
        </p:spPr>
      </p:pic>
    </p:spTree>
    <p:extLst>
      <p:ext uri="{BB962C8B-B14F-4D97-AF65-F5344CB8AC3E}">
        <p14:creationId xmlns:p14="http://schemas.microsoft.com/office/powerpoint/2010/main" val="3599546104"/>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b="0" kern="1200">
        <a:solidFill>
          <a:schemeClr val="tx1"/>
        </a:solidFill>
        <a:latin typeface="+mn-lt"/>
        <a:ea typeface="+mn-ea"/>
        <a:cs typeface="+mn-cs"/>
      </a:defRPr>
    </a:lvl1pPr>
    <a:lvl2pPr marL="4572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cialwork.buffalo.edu/social-research/institutes-centers/institute-on-trauma-and-trauma-informed-care/Trauma-Informed-Organizational-Change-Manual0.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promoteprevent.org/sites/www.promoteprevent.org/files/resources/childhood%20trauma_brief_in_final.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2F69783F-1DAD-4AF8-A4BA-233D55775023}" type="slidenum">
              <a:rPr lang="en-US" smtClean="0"/>
              <a:t>1</a:t>
            </a:fld>
            <a:endParaRPr lang="en-US"/>
          </a:p>
        </p:txBody>
      </p:sp>
    </p:spTree>
    <p:extLst>
      <p:ext uri="{BB962C8B-B14F-4D97-AF65-F5344CB8AC3E}">
        <p14:creationId xmlns:p14="http://schemas.microsoft.com/office/powerpoint/2010/main" val="2184053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2F69783F-1DAD-4AF8-A4BA-233D55775023}" type="slidenum">
              <a:rPr lang="en-US" smtClean="0"/>
              <a:t>2</a:t>
            </a:fld>
            <a:endParaRPr lang="en-US"/>
          </a:p>
        </p:txBody>
      </p:sp>
    </p:spTree>
    <p:extLst>
      <p:ext uri="{BB962C8B-B14F-4D97-AF65-F5344CB8AC3E}">
        <p14:creationId xmlns:p14="http://schemas.microsoft.com/office/powerpoint/2010/main" val="2922307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Optional Activity 1 (Part A):</a:t>
            </a:r>
            <a:r>
              <a:rPr lang="en-US" dirty="0"/>
              <a:t> What is one word you use to describe trauma? (other options Think about; How have you witnessed trauma in others? How has trauma affected your life or your loved ones? What affects has it had on those people? What does trauma look like?"). Discuss aloud OR (Presenter) create a </a:t>
            </a:r>
            <a:r>
              <a:rPr lang="en-US" b="0" i="0" dirty="0" err="1">
                <a:solidFill>
                  <a:srgbClr val="212121"/>
                </a:solidFill>
                <a:effectLst/>
                <a:latin typeface="Segoe UI" panose="020B0502040204020203" pitchFamily="34" charset="0"/>
              </a:rPr>
              <a:t>polleverywhere</a:t>
            </a:r>
            <a:r>
              <a:rPr lang="en-US" b="0" i="0" dirty="0">
                <a:solidFill>
                  <a:srgbClr val="212121"/>
                </a:solidFill>
                <a:effectLst/>
                <a:latin typeface="Segoe UI" panose="020B0502040204020203" pitchFamily="34" charset="0"/>
              </a:rPr>
              <a:t> account, create the question, add instructions for participants on this slide, and show results on screen. </a:t>
            </a:r>
            <a:endParaRPr lang="en-US" dirty="0"/>
          </a:p>
          <a:p>
            <a:endParaRPr lang="en-US" dirty="0"/>
          </a:p>
          <a:p>
            <a:r>
              <a:rPr lang="en-US" dirty="0"/>
              <a:t>Optional Verbal excerpt from Buffalo Manual p 15: Being trauma-informed does not require individuals, organizations or systems to fix what has happened to someone. In fact, it first involves recognizing that we cannot change what has happened—the trauma already happened. An active adversity or crisis—such as COVID-19—may be out of our control. What we can do something about, however, is being intentional about neutralizing the environment in the here and now to at least not make it worse. By recognizing that individuals who have experienced trauma are more likely to perceive threat or negative intention because of their impacted self and world view, we can choose to intentionally respond in ways that ensure physical and emotional safety, trustworthiness, choice, collaboration and empowerment. Neutralizing the environment in this way also impacts self and world view by providing an opportunity for healing and growth. When individuals regularly have experiences that they feel worthwhile, respected, included and that they have some control, their sense of self, others and the world can begin to shift to include these beliefs</a:t>
            </a:r>
          </a:p>
          <a:p>
            <a:endParaRPr lang="en-US" dirty="0"/>
          </a:p>
          <a:p>
            <a:r>
              <a:rPr lang="en-US" b="1" dirty="0"/>
              <a:t>Sources:</a:t>
            </a:r>
            <a:endParaRPr lang="en-US" dirty="0"/>
          </a:p>
          <a:p>
            <a:pPr marL="171450" indent="-171450">
              <a:buFont typeface="Arial,Sans-Serif"/>
              <a:buChar char="•"/>
            </a:pPr>
            <a:r>
              <a:rPr lang="en-US" dirty="0"/>
              <a:t>The Institute on Trauma and Trauma-Informed Care. (2021, October). Trauma-Informed Organizational Change Manual. University at Buffalo School of Social Work. </a:t>
            </a:r>
            <a:r>
              <a:rPr lang="en-US" dirty="0">
                <a:hlinkClick r:id="rId3"/>
              </a:rPr>
              <a:t>http://socialwork.buffalo.edu/social-research/institutes-centers/institute-on-trauma-and-trauma-informed-care/Trauma-Informed-Organizational-Change-Manual0.html</a:t>
            </a:r>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2F69783F-1DAD-4AF8-A4BA-233D55775023}" type="slidenum">
              <a:rPr lang="en-US" smtClean="0"/>
              <a:t>3</a:t>
            </a:fld>
            <a:endParaRPr lang="en-US"/>
          </a:p>
        </p:txBody>
      </p:sp>
    </p:spTree>
    <p:extLst>
      <p:ext uri="{BB962C8B-B14F-4D97-AF65-F5344CB8AC3E}">
        <p14:creationId xmlns:p14="http://schemas.microsoft.com/office/powerpoint/2010/main" val="1529431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OPTIONAL OPENER 2</a:t>
            </a:r>
          </a:p>
          <a:p>
            <a:endParaRPr lang="en-US" dirty="0">
              <a:cs typeface="Calibri"/>
            </a:endParaRPr>
          </a:p>
          <a:p>
            <a:r>
              <a:rPr lang="en-US" dirty="0">
                <a:cs typeface="Calibri"/>
              </a:rPr>
              <a:t>Sourced from: Kelley </a:t>
            </a:r>
            <a:r>
              <a:rPr lang="en-US" dirty="0" err="1">
                <a:cs typeface="Calibri"/>
              </a:rPr>
              <a:t>Blanck</a:t>
            </a:r>
            <a:r>
              <a:rPr lang="en-US" dirty="0">
                <a:cs typeface="Calibri"/>
              </a:rPr>
              <a:t>, LMSW “Understanding Trauma” Presentation</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9C4CBE54-04D9-4E53-B88C-BCBFA536F2D6}" type="slidenum">
              <a:rPr lang="en-US" smtClean="0"/>
              <a:t>4</a:t>
            </a:fld>
            <a:endParaRPr lang="en-US"/>
          </a:p>
        </p:txBody>
      </p:sp>
    </p:spTree>
    <p:extLst>
      <p:ext uri="{BB962C8B-B14F-4D97-AF65-F5344CB8AC3E}">
        <p14:creationId xmlns:p14="http://schemas.microsoft.com/office/powerpoint/2010/main" val="53404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cs typeface="Calibri"/>
              </a:rPr>
              <a:t>PREVALENCE 1A (College-Age Prevalence)</a:t>
            </a:r>
          </a:p>
          <a:p>
            <a:r>
              <a:rPr lang="en-US" sz="1800" dirty="0">
                <a:cs typeface="Calibri"/>
              </a:rPr>
              <a:t>Level: Beginner/Intermediate/Clinical</a:t>
            </a:r>
            <a:endParaRPr lang="en-US" dirty="0"/>
          </a:p>
          <a:p>
            <a:endParaRPr lang="en-US" sz="1800" b="1" dirty="0">
              <a:cs typeface="Calibri"/>
            </a:endParaRPr>
          </a:p>
          <a:p>
            <a:r>
              <a:rPr lang="en-US" sz="1800" b="1" dirty="0">
                <a:cs typeface="Calibri"/>
              </a:rPr>
              <a:t>Discussion: </a:t>
            </a:r>
            <a:endParaRPr lang="en-US" dirty="0">
              <a:solidFill>
                <a:srgbClr val="FFFFFF"/>
              </a:solidFill>
              <a:latin typeface="Arial" panose="020B0604020202020204" pitchFamily="34" charset="0"/>
              <a:cs typeface="Arial" panose="020B0604020202020204" pitchFamily="34" charset="0"/>
            </a:endParaRPr>
          </a:p>
          <a:p>
            <a:pPr marL="285750" indent="-285750">
              <a:buFont typeface="Arial"/>
              <a:buChar char="•"/>
            </a:pPr>
            <a:r>
              <a:rPr lang="en-US" dirty="0"/>
              <a:t>By the time they reach college, 66 to 85 percent of youth report lifetime traumatic event exposure, with many reporting multiple exposures </a:t>
            </a:r>
            <a:endParaRPr lang="en-US" dirty="0">
              <a:cs typeface="Calibri"/>
            </a:endParaRPr>
          </a:p>
          <a:p>
            <a:pPr marL="285750" indent="-285750">
              <a:buFont typeface="Arial"/>
              <a:buChar char="•"/>
            </a:pPr>
            <a:r>
              <a:rPr lang="en-US" dirty="0"/>
              <a:t>College students are particularly vulnerable to experiencing a new potentially traumatizing event (PTE); as many as 50 percent of college students are exposed to a PTE in the first year of college</a:t>
            </a:r>
            <a:endParaRPr lang="en-US" sz="1800" dirty="0">
              <a:cs typeface="Calibri" panose="020F0502020204030204"/>
            </a:endParaRPr>
          </a:p>
          <a:p>
            <a:pPr marL="285750" indent="-285750">
              <a:buFont typeface="Arial"/>
              <a:buChar char="•"/>
            </a:pPr>
            <a:r>
              <a:rPr lang="en-US" dirty="0"/>
              <a:t>Female college students with a history of sexual trauma are at higher risk for repeated trauma</a:t>
            </a:r>
            <a:endParaRPr lang="en-US" dirty="0">
              <a:cs typeface="Calibri" panose="020F0502020204030204"/>
            </a:endParaRPr>
          </a:p>
          <a:p>
            <a:pPr>
              <a:buFont typeface="Arial" panose="020B0604020202020204" pitchFamily="34" charset="0"/>
            </a:pPr>
            <a:endParaRPr lang="en-US" sz="1800" dirty="0">
              <a:cs typeface="Calibri" panose="020F0502020204030204"/>
            </a:endParaRPr>
          </a:p>
          <a:p>
            <a:r>
              <a:rPr lang="en-US" sz="1800" b="1" dirty="0">
                <a:cs typeface="Calibri" panose="020F0502020204030204"/>
              </a:rPr>
              <a:t>Sources</a:t>
            </a:r>
            <a:r>
              <a:rPr lang="en-US" sz="1800" dirty="0">
                <a:cs typeface="Calibri" panose="020F0502020204030204"/>
              </a:rPr>
              <a:t>: </a:t>
            </a:r>
            <a:endParaRPr lang="en-US" sz="2800"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dirty="0" err="1">
                <a:solidFill>
                  <a:srgbClr val="000000"/>
                </a:solidFill>
                <a:effectLst/>
                <a:latin typeface="Calibri"/>
                <a:cs typeface="Calibri"/>
              </a:rPr>
              <a:t>Galatzer</a:t>
            </a:r>
            <a:r>
              <a:rPr lang="en-US" sz="1800" b="0" i="0" dirty="0">
                <a:solidFill>
                  <a:srgbClr val="000000"/>
                </a:solidFill>
                <a:effectLst/>
                <a:latin typeface="Calibri"/>
                <a:cs typeface="Calibri"/>
              </a:rPr>
              <a:t>-Levy, I. R., Burton, C. L., &amp; Bonanno, G. A. (2012). Coping flexibility, potentially traumatic life events, and resilience: A prospective study of college student adjustment. Journal of Social and Clinical Psychology, 31(6), 542-567.​ </a:t>
            </a:r>
            <a:endParaRPr lang="en-US" sz="2800" b="0" i="0" dirty="0">
              <a:solidFill>
                <a:srgbClr val="000000"/>
              </a:solidFill>
              <a:effectLst/>
              <a:latin typeface="Calibri"/>
              <a:cs typeface="Calibri"/>
            </a:endParaRPr>
          </a:p>
          <a:p>
            <a:pPr marL="285750" indent="-285750">
              <a:buFont typeface="Arial" panose="020B0604020202020204" pitchFamily="34" charset="0"/>
              <a:buChar char="•"/>
            </a:pPr>
            <a:r>
              <a:rPr lang="en-US" sz="1800" b="0" i="0" dirty="0">
                <a:solidFill>
                  <a:srgbClr val="000000"/>
                </a:solidFill>
                <a:effectLst/>
                <a:latin typeface="Calibri"/>
                <a:cs typeface="Calibri"/>
              </a:rPr>
              <a:t>Griffin, M. J., &amp; Read, J. P. (2012). Prospective effects of method of coercion in sexual victimization across the first college year. Journal of interpersonal violence, 27(12), 2503-2524. </a:t>
            </a:r>
          </a:p>
          <a:p>
            <a:pPr marL="285750" indent="-285750">
              <a:buFont typeface="Arial" panose="020B0604020202020204" pitchFamily="34" charset="0"/>
              <a:buChar char="•"/>
            </a:pPr>
            <a:r>
              <a:rPr lang="en-US" sz="1800" b="0" i="0" dirty="0">
                <a:solidFill>
                  <a:srgbClr val="000000"/>
                </a:solidFill>
                <a:effectLst/>
                <a:latin typeface="Calibri"/>
                <a:cs typeface="Calibri"/>
              </a:rPr>
              <a:t>Read, J. P., Ouimette, P., White, J., Colder, C., &amp; Farrow, S. (2011). Rates of DSM–IV–TR trauma exposure and posttraumatic stress disorder among newly matriculated college students. Psychological Trauma: Theory, Research, Practice, and Policy, 3(2), 148.​ </a:t>
            </a:r>
          </a:p>
          <a:p>
            <a:pPr marL="285750" indent="-285750">
              <a:buFont typeface="Arial" panose="020B0604020202020204" pitchFamily="34" charset="0"/>
              <a:buChar char="•"/>
            </a:pPr>
            <a:r>
              <a:rPr lang="en-US" sz="1800" b="0" i="0" dirty="0">
                <a:solidFill>
                  <a:srgbClr val="000000"/>
                </a:solidFill>
                <a:effectLst/>
                <a:latin typeface="Calibri"/>
                <a:cs typeface="Calibri"/>
              </a:rPr>
              <a:t>Smyth, J. M., Hockemeyer, J. R., Heron, K. E., Wonderlich, S. A., &amp; Pennebaker, J. W. (2008). Prevalence, type, disclosure, and severity of adverse life events in college students. Journal of American College Health, 57(1), 69-76.​ </a:t>
            </a:r>
          </a:p>
          <a:p>
            <a:endParaRPr lang="en-US" dirty="0">
              <a:cs typeface="Calibri" panose="020F0502020204030204"/>
            </a:endParaRP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2F69783F-1DAD-4AF8-A4BA-233D55775023}" type="slidenum">
              <a:rPr lang="en-US" smtClean="0"/>
              <a:t>5</a:t>
            </a:fld>
            <a:endParaRPr lang="en-US"/>
          </a:p>
        </p:txBody>
      </p:sp>
    </p:spTree>
    <p:extLst>
      <p:ext uri="{BB962C8B-B14F-4D97-AF65-F5344CB8AC3E}">
        <p14:creationId xmlns:p14="http://schemas.microsoft.com/office/powerpoint/2010/main" val="2459009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t>PREVALENCE 1B (College-Age Prevalence)</a:t>
            </a:r>
            <a:endParaRPr lang="en-US" dirty="0">
              <a:cs typeface="Calibri"/>
            </a:endParaRPr>
          </a:p>
          <a:p>
            <a:pPr>
              <a:lnSpc>
                <a:spcPct val="90000"/>
              </a:lnSpc>
              <a:spcBef>
                <a:spcPts val="1000"/>
              </a:spcBef>
            </a:pPr>
            <a:r>
              <a:rPr lang="en-US" sz="1800" dirty="0">
                <a:cs typeface="Calibri"/>
              </a:rPr>
              <a:t>Level: Beginner/Intermediate/Clinical </a:t>
            </a:r>
          </a:p>
          <a:p>
            <a:pPr>
              <a:lnSpc>
                <a:spcPct val="90000"/>
              </a:lnSpc>
              <a:spcBef>
                <a:spcPts val="1000"/>
              </a:spcBef>
            </a:pPr>
            <a:endParaRPr lang="en-US" dirty="0">
              <a:cs typeface="Calibri"/>
            </a:endParaRPr>
          </a:p>
          <a:p>
            <a:pPr>
              <a:lnSpc>
                <a:spcPct val="90000"/>
              </a:lnSpc>
              <a:spcBef>
                <a:spcPts val="1000"/>
              </a:spcBef>
            </a:pPr>
            <a:r>
              <a:rPr lang="en-US" sz="1800" b="1" dirty="0">
                <a:cs typeface="Calibri"/>
              </a:rPr>
              <a:t>Discussion: </a:t>
            </a:r>
            <a:endParaRPr lang="en-US" dirty="0">
              <a:cs typeface="Calibri" panose="020F0502020204030204"/>
            </a:endParaRPr>
          </a:p>
          <a:p>
            <a:pPr marL="285750" indent="-285750">
              <a:lnSpc>
                <a:spcPct val="90000"/>
              </a:lnSpc>
              <a:spcBef>
                <a:spcPts val="1000"/>
              </a:spcBef>
              <a:buFont typeface="Arial"/>
              <a:buChar char="•"/>
            </a:pPr>
            <a:r>
              <a:rPr lang="en-US" dirty="0"/>
              <a:t>Trauma increases susceptibility to depression, and trauma symptoms are more likely to co-occur with depression symptoms (Kilpatrick et al ., 2003; O’Donnell et al., 2004; </a:t>
            </a:r>
            <a:r>
              <a:rPr lang="en-US" dirty="0" err="1"/>
              <a:t>Rytwinski</a:t>
            </a:r>
            <a:r>
              <a:rPr lang="en-US" dirty="0"/>
              <a:t> et al ., 2013)</a:t>
            </a:r>
            <a:endParaRPr lang="en-US" dirty="0">
              <a:cs typeface="Calibri" panose="020F0502020204030204"/>
            </a:endParaRPr>
          </a:p>
          <a:p>
            <a:pPr marL="285750" indent="-285750">
              <a:lnSpc>
                <a:spcPct val="90000"/>
              </a:lnSpc>
              <a:spcBef>
                <a:spcPts val="1000"/>
              </a:spcBef>
              <a:buFont typeface="Arial"/>
              <a:buChar char="•"/>
            </a:pPr>
            <a:r>
              <a:rPr lang="en-US" dirty="0"/>
              <a:t>A longitudinal general population study of 9- to 16-year-olds in western North Carolina found that more than 68 percent of children and adolescents had experienced a potentially traumatic event by age 16 . Impairments, such as school problems, emotional difficulties, and physical problems, were reported in more than 20 percent of these youth . For those young people who had experienced more than one traumatic event, the rate was nearly 50 percent (Copeland, Keeler, Angold, &amp; Costello, 2007) . </a:t>
            </a:r>
            <a:endParaRPr lang="en-US" dirty="0">
              <a:cs typeface="Calibri"/>
            </a:endParaRPr>
          </a:p>
          <a:p>
            <a:pPr marL="285750" indent="-285750">
              <a:lnSpc>
                <a:spcPct val="90000"/>
              </a:lnSpc>
              <a:spcBef>
                <a:spcPts val="1000"/>
              </a:spcBef>
              <a:buFont typeface="Arial"/>
              <a:buChar char="•"/>
            </a:pPr>
            <a:endParaRPr lang="en-US" dirty="0"/>
          </a:p>
          <a:p>
            <a:pPr marL="285750" indent="-285750">
              <a:buFont typeface="Arial"/>
              <a:buChar char="•"/>
            </a:pPr>
            <a:endParaRPr lang="en-US" dirty="0">
              <a:cs typeface="Calibri" panose="020F0502020204030204"/>
            </a:endParaRPr>
          </a:p>
          <a:p>
            <a:endParaRPr lang="en-US" sz="1800" dirty="0">
              <a:cs typeface="Calibri" panose="020F0502020204030204"/>
            </a:endParaRPr>
          </a:p>
          <a:p>
            <a:r>
              <a:rPr lang="en-US" sz="1800" b="1" dirty="0">
                <a:cs typeface="Calibri" panose="020F0502020204030204"/>
              </a:rPr>
              <a:t>Sources</a:t>
            </a:r>
            <a:r>
              <a:rPr lang="en-US" sz="1800" dirty="0">
                <a:cs typeface="Calibri" panose="020F0502020204030204"/>
              </a:rPr>
              <a:t>: </a:t>
            </a:r>
          </a:p>
          <a:p>
            <a:pPr marL="285750" indent="-285750">
              <a:buFont typeface="Arial" panose="020B0604020202020204" pitchFamily="34" charset="0"/>
              <a:buChar char="•"/>
            </a:pPr>
            <a:r>
              <a:rPr lang="en-US" sz="1800" b="0" i="0" dirty="0">
                <a:solidFill>
                  <a:srgbClr val="000000"/>
                </a:solidFill>
                <a:effectLst/>
                <a:latin typeface="Calibri"/>
                <a:cs typeface="Calibri"/>
              </a:rPr>
              <a:t>Copeland, W. E., Keeler, G., Angold, A., &amp; Costello, E. J. (2007). Traumatic events and posttraumatic stress in childhood. Archives of general psychiatry, 64(5), 577-584. </a:t>
            </a:r>
          </a:p>
          <a:p>
            <a:pPr marL="285750" indent="-285750">
              <a:buFont typeface="Arial" panose="020B0604020202020204" pitchFamily="34" charset="0"/>
              <a:buChar char="•"/>
            </a:pPr>
            <a:r>
              <a:rPr lang="en-US" sz="1800" b="0" i="0" dirty="0">
                <a:solidFill>
                  <a:srgbClr val="000000"/>
                </a:solidFill>
                <a:effectLst/>
                <a:latin typeface="Calibri"/>
                <a:cs typeface="Calibri"/>
              </a:rPr>
              <a:t>Kilpatrick, D. G., Ruggiero, K. J., Acierno, R., Saunders, B. E., Resnick, H. S., &amp; Best, C. L. (2003). Violence and risk of PTSD, major depression, substance abuse/dependence, and comorbidity: results from the National Survey of Adolescents. Journal of consulting and clinical psychology, 71(4), 692.​ </a:t>
            </a:r>
          </a:p>
          <a:p>
            <a:pPr marL="285750" indent="-285750">
              <a:buFont typeface="Arial" panose="020B0604020202020204" pitchFamily="34" charset="0"/>
              <a:buChar char="•"/>
            </a:pPr>
            <a:r>
              <a:rPr lang="en-US" sz="1800" b="0" i="0" dirty="0">
                <a:solidFill>
                  <a:srgbClr val="000000"/>
                </a:solidFill>
                <a:effectLst/>
                <a:latin typeface="Calibri"/>
                <a:cs typeface="Calibri"/>
              </a:rPr>
              <a:t>O’Donnell, M. L., Creamer, M., &amp; Pattison, P. (2004). Posttraumatic stress disorder and depression following trauma: understanding comorbidity. American Journal of Psychiatry, 161(8), 1390-1396. </a:t>
            </a:r>
          </a:p>
          <a:p>
            <a:pPr marL="285750" indent="-285750">
              <a:buFont typeface="Arial" panose="020B0604020202020204" pitchFamily="34" charset="0"/>
              <a:buChar char="•"/>
            </a:pPr>
            <a:r>
              <a:rPr lang="en-US" sz="1800" b="0" i="0" dirty="0" err="1">
                <a:solidFill>
                  <a:srgbClr val="000000"/>
                </a:solidFill>
                <a:effectLst/>
                <a:latin typeface="Calibri"/>
                <a:cs typeface="Calibri"/>
              </a:rPr>
              <a:t>Rytwinski</a:t>
            </a:r>
            <a:r>
              <a:rPr lang="en-US" sz="1800" b="0" i="0" dirty="0">
                <a:solidFill>
                  <a:srgbClr val="000000"/>
                </a:solidFill>
                <a:effectLst/>
                <a:latin typeface="Calibri"/>
                <a:cs typeface="Calibri"/>
              </a:rPr>
              <a:t>, N. K., Scur, M. D., Feeny, N. C., &amp; Youngstrom, E. A. (2013). The co‐occurrence of major depressive disorder among individuals with posttraumatic stress disorder: A meta‐analysis. Journal of traumatic stress, 26(3), 299-309.​ </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2F69783F-1DAD-4AF8-A4BA-233D55775023}" type="slidenum">
              <a:rPr lang="en-US" smtClean="0"/>
              <a:t>6</a:t>
            </a:fld>
            <a:endParaRPr lang="en-US"/>
          </a:p>
        </p:txBody>
      </p:sp>
    </p:spTree>
    <p:extLst>
      <p:ext uri="{BB962C8B-B14F-4D97-AF65-F5344CB8AC3E}">
        <p14:creationId xmlns:p14="http://schemas.microsoft.com/office/powerpoint/2010/main" val="995042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PREVALENCE 2 (Youth)</a:t>
            </a:r>
          </a:p>
          <a:p>
            <a:r>
              <a:rPr lang="en-US" sz="1200" dirty="0">
                <a:cs typeface="Calibri"/>
              </a:rPr>
              <a:t>Level: </a:t>
            </a:r>
            <a:r>
              <a:rPr lang="en-US" dirty="0"/>
              <a:t>Beginner/Intermediate/Clinical. </a:t>
            </a:r>
            <a:endParaRPr lang="en-US" dirty="0">
              <a:cs typeface="Calibri"/>
            </a:endParaRPr>
          </a:p>
          <a:p>
            <a:pPr>
              <a:defRPr/>
            </a:pPr>
            <a:endParaRPr lang="en-US" dirty="0"/>
          </a:p>
          <a:p>
            <a:pPr>
              <a:defRPr/>
            </a:pPr>
            <a:r>
              <a:rPr lang="en-US" b="1" dirty="0">
                <a:cs typeface="Calibri"/>
              </a:rPr>
              <a:t>Sources</a:t>
            </a:r>
            <a:r>
              <a:rPr lang="en-US" dirty="0">
                <a:cs typeface="Calibri"/>
              </a:rPr>
              <a:t>: </a:t>
            </a:r>
          </a:p>
          <a:p>
            <a:pPr marL="285750" indent="-285750">
              <a:buFont typeface="Arial"/>
              <a:buChar char="•"/>
              <a:defRPr/>
            </a:pPr>
            <a:r>
              <a:rPr lang="en-US" dirty="0">
                <a:cs typeface="Calibri"/>
              </a:rPr>
              <a:t>National Center for Mental Health Promotion and Youth Violence Prevention. (2012, July). Childhood Trauma and Its Effect on Healthy Development [Brief]. Safe Schools Healthy Students. </a:t>
            </a:r>
            <a:r>
              <a:rPr lang="en-US" dirty="0">
                <a:hlinkClick r:id="rId3"/>
              </a:rPr>
              <a:t>http://www.promoteprevent.org/sites/www.promoteprevent.org/files/resources/childhood%20trauma_brief_in_final.pdf</a:t>
            </a:r>
            <a:endParaRPr lang="en-US" dirty="0">
              <a:cs typeface="Calibri"/>
            </a:endParaRPr>
          </a:p>
          <a:p>
            <a:pPr marL="285750" indent="-285750">
              <a:buFont typeface="Arial"/>
              <a:buChar char="•"/>
              <a:defRPr/>
            </a:pPr>
            <a:r>
              <a:rPr lang="en-US" dirty="0"/>
              <a:t>Cree RA, Bitsko RH, Robinson LR, Holbrook JR, Danielson ML, Smith DS, Kaminski JW, Kenney MK, Peacock G. Health care, family, and community factors associated with mental, behavioral, and developmental disorders and poverty among children aged 2–8 years — United States, 2016. </a:t>
            </a:r>
            <a:r>
              <a:rPr lang="en-US" i="1" dirty="0"/>
              <a:t>MMWR</a:t>
            </a:r>
            <a:r>
              <a:rPr lang="en-US" dirty="0"/>
              <a:t>, 2018;67(5):1377-1383</a:t>
            </a:r>
            <a:endParaRPr lang="en-US" dirty="0">
              <a:cs typeface="Calibri"/>
            </a:endParaRPr>
          </a:p>
          <a:p>
            <a:pPr marL="285750" indent="-285750">
              <a:buFont typeface="Arial"/>
              <a:buChar char="•"/>
              <a:defRPr/>
            </a:pPr>
            <a:r>
              <a:rPr lang="en-US" dirty="0"/>
              <a:t>Abram KM, </a:t>
            </a:r>
            <a:r>
              <a:rPr lang="en-US" dirty="0" err="1"/>
              <a:t>Teplin</a:t>
            </a:r>
            <a:r>
              <a:rPr lang="en-US" dirty="0"/>
              <a:t> LA, Charles DR, Longworth SL, McClelland GM, </a:t>
            </a:r>
            <a:r>
              <a:rPr lang="en-US" dirty="0" err="1"/>
              <a:t>Dulcan</a:t>
            </a:r>
            <a:r>
              <a:rPr lang="en-US" dirty="0"/>
              <a:t> MK. Posttraumatic stress disorder and trauma in youth in juvenile detention. Arch Gen Psychiatry. 2004 Apr;61(4):403-10. </a:t>
            </a:r>
            <a:r>
              <a:rPr lang="en-US" dirty="0" err="1"/>
              <a:t>doi</a:t>
            </a:r>
            <a:r>
              <a:rPr lang="en-US" dirty="0"/>
              <a:t>: 10.1001/archpsyc.61.4.403. PMID: 15066899; PMCID: PMC2861915.</a:t>
            </a:r>
            <a:endParaRPr lang="en-US" dirty="0">
              <a:cs typeface="Calibri"/>
            </a:endParaRPr>
          </a:p>
          <a:p>
            <a:pPr marL="285750" indent="-285750">
              <a:buFont typeface="Arial"/>
              <a:buChar char="•"/>
              <a:defRPr/>
            </a:pPr>
            <a:endParaRPr lang="en-US" dirty="0">
              <a:cs typeface="Calibri"/>
            </a:endParaRPr>
          </a:p>
          <a:p>
            <a:pPr>
              <a:defRPr/>
            </a:pPr>
            <a:r>
              <a:rPr lang="en-US" dirty="0">
                <a:cs typeface="Calibri"/>
              </a:rPr>
              <a:t>FROM Cheryl – We also could use ACEs data to talk about adversity in childhood; I think I pulled this information from this infographic. (also slide 10) </a:t>
            </a:r>
          </a:p>
          <a:p>
            <a:pPr>
              <a:defRPr/>
            </a:pPr>
            <a:r>
              <a:rPr lang="en-US" dirty="0"/>
              <a:t>I have placed the actual infographic in the Teams folder </a:t>
            </a:r>
            <a:endParaRPr lang="en-US" dirty="0">
              <a:cs typeface="Calibri"/>
            </a:endParaRP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9C4CBE54-04D9-4E53-B88C-BCBFA536F2D6}" type="slidenum">
              <a:rPr lang="en-US" smtClean="0"/>
              <a:t>7</a:t>
            </a:fld>
            <a:endParaRPr lang="en-US"/>
          </a:p>
        </p:txBody>
      </p:sp>
    </p:spTree>
    <p:extLst>
      <p:ext uri="{BB962C8B-B14F-4D97-AF65-F5344CB8AC3E}">
        <p14:creationId xmlns:p14="http://schemas.microsoft.com/office/powerpoint/2010/main" val="665419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5D8FD7-50FB-42C8-B0F2-6C4EDC5C3B8E}"/>
              </a:ext>
            </a:extLst>
          </p:cNvPr>
          <p:cNvSpPr/>
          <p:nvPr userDrawn="1"/>
        </p:nvSpPr>
        <p:spPr>
          <a:xfrm>
            <a:off x="0" y="0"/>
            <a:ext cx="12192000" cy="6002088"/>
          </a:xfrm>
          <a:prstGeom prst="rect">
            <a:avLst/>
          </a:prstGeom>
          <a:solidFill>
            <a:srgbClr val="1845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21544"/>
          <a:stretch/>
        </p:blipFill>
        <p:spPr>
          <a:xfrm>
            <a:off x="4108522" y="1228437"/>
            <a:ext cx="7815173" cy="4775325"/>
          </a:xfrm>
          <a:prstGeom prst="rect">
            <a:avLst/>
          </a:prstGeom>
        </p:spPr>
      </p:pic>
      <p:sp>
        <p:nvSpPr>
          <p:cNvPr id="2" name="Title 1"/>
          <p:cNvSpPr>
            <a:spLocks noGrp="1"/>
          </p:cNvSpPr>
          <p:nvPr>
            <p:ph type="ctrTitle"/>
          </p:nvPr>
        </p:nvSpPr>
        <p:spPr>
          <a:xfrm>
            <a:off x="355178" y="1177549"/>
            <a:ext cx="5657151" cy="2387600"/>
          </a:xfrm>
          <a:prstGeom prst="rect">
            <a:avLst/>
          </a:prstGeom>
        </p:spPr>
        <p:txBody>
          <a:bodyPr anchor="b"/>
          <a:lstStyle>
            <a:lvl1pPr algn="l">
              <a:defRPr sz="48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355178" y="3584650"/>
            <a:ext cx="5430047" cy="641121"/>
          </a:xfrm>
          <a:prstGeom prst="rect">
            <a:avLst/>
          </a:prstGeom>
        </p:spPr>
        <p:txBody>
          <a:bodyPr/>
          <a:lstStyle>
            <a:lvl1pPr marL="0" indent="0" algn="l">
              <a:buNone/>
              <a:defRPr sz="16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32509553-3B66-4933-BB35-1D0DEB24776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687" y="6052976"/>
            <a:ext cx="4521314" cy="696200"/>
          </a:xfrm>
          <a:prstGeom prst="rect">
            <a:avLst/>
          </a:prstGeom>
        </p:spPr>
      </p:pic>
    </p:spTree>
    <p:extLst>
      <p:ext uri="{BB962C8B-B14F-4D97-AF65-F5344CB8AC3E}">
        <p14:creationId xmlns:p14="http://schemas.microsoft.com/office/powerpoint/2010/main" val="13295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6" name="Google Shape;26;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7" name="Google Shape;27;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70752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4E1D-7D8C-48DA-A91B-7681B89576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EE7DD9-EE60-4C56-BB6C-4133D09C02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77D51F-AD56-47E5-8E7A-B7C27DD0A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3AECF9-8199-4D67-8E7F-07750D9C9092}"/>
              </a:ext>
            </a:extLst>
          </p:cNvPr>
          <p:cNvSpPr>
            <a:spLocks noGrp="1"/>
          </p:cNvSpPr>
          <p:nvPr>
            <p:ph type="dt" sz="half" idx="10"/>
          </p:nvPr>
        </p:nvSpPr>
        <p:spPr/>
        <p:txBody>
          <a:bodyPr/>
          <a:lstStyle/>
          <a:p>
            <a:fld id="{DC410804-27E3-430A-BB42-B831260DE39A}" type="datetime1">
              <a:rPr lang="en-US" smtClean="0"/>
              <a:t>8/28/2022</a:t>
            </a:fld>
            <a:endParaRPr lang="en-US"/>
          </a:p>
        </p:txBody>
      </p:sp>
      <p:sp>
        <p:nvSpPr>
          <p:cNvPr id="6" name="Footer Placeholder 5">
            <a:extLst>
              <a:ext uri="{FF2B5EF4-FFF2-40B4-BE49-F238E27FC236}">
                <a16:creationId xmlns:a16="http://schemas.microsoft.com/office/drawing/2014/main" id="{187EF481-7724-49B4-9B1E-429FB53F659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83B493BB-1BA6-4EA6-978D-025EE02C739E}"/>
              </a:ext>
            </a:extLst>
          </p:cNvPr>
          <p:cNvSpPr>
            <a:spLocks noGrp="1"/>
          </p:cNvSpPr>
          <p:nvPr>
            <p:ph type="sldNum" sz="quarter" idx="12"/>
          </p:nvPr>
        </p:nvSpPr>
        <p:spPr/>
        <p:txBody>
          <a:bodyPr/>
          <a:lstStyle/>
          <a:p>
            <a:fld id="{F3450C42-9A0B-4425-92C2-70FCF7C45734}" type="slidenum">
              <a:rPr lang="en-US" smtClean="0"/>
              <a:t>‹#›</a:t>
            </a:fld>
            <a:endParaRPr lang="en-US"/>
          </a:p>
        </p:txBody>
      </p:sp>
    </p:spTree>
    <p:extLst>
      <p:ext uri="{BB962C8B-B14F-4D97-AF65-F5344CB8AC3E}">
        <p14:creationId xmlns:p14="http://schemas.microsoft.com/office/powerpoint/2010/main" val="410741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Alterna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3B23E5-03F6-4E72-8CA6-2E272A12FA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2388" y="199642"/>
            <a:ext cx="8441005" cy="6563569"/>
          </a:xfrm>
          <a:prstGeom prst="rect">
            <a:avLst/>
          </a:prstGeom>
        </p:spPr>
      </p:pic>
      <p:sp>
        <p:nvSpPr>
          <p:cNvPr id="9" name="Rectangle 8">
            <a:extLst>
              <a:ext uri="{FF2B5EF4-FFF2-40B4-BE49-F238E27FC236}">
                <a16:creationId xmlns:a16="http://schemas.microsoft.com/office/drawing/2014/main" id="{395D8FD7-50FB-42C8-B0F2-6C4EDC5C3B8E}"/>
              </a:ext>
            </a:extLst>
          </p:cNvPr>
          <p:cNvSpPr/>
          <p:nvPr userDrawn="1"/>
        </p:nvSpPr>
        <p:spPr>
          <a:xfrm flipV="1">
            <a:off x="0" y="6002088"/>
            <a:ext cx="12192000" cy="872744"/>
          </a:xfrm>
          <a:prstGeom prst="rect">
            <a:avLst/>
          </a:prstGeom>
          <a:solidFill>
            <a:srgbClr val="1845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86560" y="2653798"/>
            <a:ext cx="7198120" cy="2102092"/>
          </a:xfrm>
          <a:prstGeom prst="rect">
            <a:avLst/>
          </a:prstGeom>
        </p:spPr>
        <p:txBody>
          <a:bodyPr anchor="t" anchorCtr="0"/>
          <a:lstStyle>
            <a:lvl1pPr algn="l">
              <a:defRPr sz="4800" b="1">
                <a:solidFill>
                  <a:srgbClr val="09503A"/>
                </a:solidFill>
              </a:defRPr>
            </a:lvl1pPr>
          </a:lstStyle>
          <a:p>
            <a:r>
              <a:rPr lang="en-US"/>
              <a:t>Click to edit Master title style</a:t>
            </a:r>
          </a:p>
        </p:txBody>
      </p:sp>
      <p:sp>
        <p:nvSpPr>
          <p:cNvPr id="3" name="Subtitle 2"/>
          <p:cNvSpPr>
            <a:spLocks noGrp="1"/>
          </p:cNvSpPr>
          <p:nvPr>
            <p:ph type="subTitle" idx="1"/>
          </p:nvPr>
        </p:nvSpPr>
        <p:spPr>
          <a:xfrm>
            <a:off x="737898" y="2131016"/>
            <a:ext cx="6589377" cy="565596"/>
          </a:xfrm>
          <a:prstGeom prst="rect">
            <a:avLst/>
          </a:prstGeom>
        </p:spPr>
        <p:txBody>
          <a:bodyPr anchor="b" anchorCtr="0"/>
          <a:lstStyle>
            <a:lvl1pPr marL="0" indent="0" algn="l">
              <a:buNone/>
              <a:defRPr sz="1600" cap="all" baseline="0">
                <a:solidFill>
                  <a:srgbClr val="0950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Graphic 9">
            <a:extLst>
              <a:ext uri="{FF2B5EF4-FFF2-40B4-BE49-F238E27FC236}">
                <a16:creationId xmlns:a16="http://schemas.microsoft.com/office/drawing/2014/main" id="{9D5941BB-70FD-4091-9128-FC1F0CAF31A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607" y="0"/>
            <a:ext cx="4521314" cy="696200"/>
          </a:xfrm>
          <a:prstGeom prst="rect">
            <a:avLst/>
          </a:prstGeom>
        </p:spPr>
      </p:pic>
    </p:spTree>
    <p:extLst>
      <p:ext uri="{BB962C8B-B14F-4D97-AF65-F5344CB8AC3E}">
        <p14:creationId xmlns:p14="http://schemas.microsoft.com/office/powerpoint/2010/main" val="3063463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Content">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18035" y="2372009"/>
            <a:ext cx="6626520" cy="4354672"/>
          </a:xfrm>
          <a:prstGeom prst="rect">
            <a:avLst/>
          </a:prstGeom>
        </p:spPr>
        <p:txBody>
          <a:bodyPr lIns="38396" tIns="19198" rIns="38396" bIns="19198">
            <a:normAutofit/>
          </a:bodyPr>
          <a:lstStyle>
            <a:lvl1pPr marL="0" indent="0">
              <a:lnSpc>
                <a:spcPct val="90000"/>
              </a:lnSpc>
              <a:buNone/>
              <a:defRPr sz="2800">
                <a:latin typeface="+mn-lt"/>
              </a:defRPr>
            </a:lvl1pPr>
            <a:lvl2pPr marL="457200" indent="0">
              <a:lnSpc>
                <a:spcPct val="150000"/>
              </a:lnSpc>
              <a:spcBef>
                <a:spcPts val="1200"/>
              </a:spcBef>
              <a:buNone/>
              <a:defRPr sz="2800">
                <a:latin typeface="+mn-lt"/>
              </a:defRPr>
            </a:lvl2pPr>
            <a:lvl3pPr marL="914239" indent="0">
              <a:lnSpc>
                <a:spcPct val="150000"/>
              </a:lnSpc>
              <a:spcBef>
                <a:spcPts val="1200"/>
              </a:spcBef>
              <a:buNone/>
              <a:defRPr sz="2800">
                <a:latin typeface="+mn-lt"/>
              </a:defRPr>
            </a:lvl3pPr>
            <a:lvl4pPr marL="1371359" indent="0">
              <a:lnSpc>
                <a:spcPct val="150000"/>
              </a:lnSpc>
              <a:spcBef>
                <a:spcPts val="1200"/>
              </a:spcBef>
              <a:buNone/>
              <a:defRPr sz="2800">
                <a:latin typeface="+mn-lt"/>
              </a:defRPr>
            </a:lvl4pPr>
            <a:lvl5pPr marL="1828478" indent="0">
              <a:lnSpc>
                <a:spcPct val="150000"/>
              </a:lnSpc>
              <a:spcBef>
                <a:spcPts val="1200"/>
              </a:spcBef>
              <a:buNone/>
              <a:defRPr sz="2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01AD3985-BEF1-41FA-A193-A94C928DDC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003" r="28504"/>
          <a:stretch/>
        </p:blipFill>
        <p:spPr>
          <a:xfrm>
            <a:off x="7745507" y="836147"/>
            <a:ext cx="4446493" cy="6027998"/>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Content Placeholder 2"/>
          <p:cNvSpPr>
            <a:spLocks noGrp="1"/>
          </p:cNvSpPr>
          <p:nvPr>
            <p:ph idx="15" hasCustomPrompt="1"/>
          </p:nvPr>
        </p:nvSpPr>
        <p:spPr>
          <a:xfrm>
            <a:off x="7886601" y="2405773"/>
            <a:ext cx="4126105" cy="4354672"/>
          </a:xfrm>
          <a:prstGeom prst="rect">
            <a:avLst/>
          </a:prstGeom>
        </p:spPr>
        <p:txBody>
          <a:bodyPr lIns="38396" tIns="19198" rIns="38396" bIns="19198">
            <a:normAutofit/>
          </a:bodyPr>
          <a:lstStyle>
            <a:lvl1pPr marL="0" indent="0">
              <a:lnSpc>
                <a:spcPct val="150000"/>
              </a:lnSpc>
              <a:spcBef>
                <a:spcPts val="0"/>
              </a:spcBef>
              <a:buNone/>
              <a:defRPr sz="2800">
                <a:solidFill>
                  <a:schemeClr val="bg1"/>
                </a:solidFill>
                <a:latin typeface="+mn-lt"/>
              </a:defRPr>
            </a:lvl1pPr>
            <a:lvl2pPr marL="457200" indent="0">
              <a:lnSpc>
                <a:spcPct val="150000"/>
              </a:lnSpc>
              <a:spcBef>
                <a:spcPts val="0"/>
              </a:spcBef>
              <a:buNone/>
              <a:defRPr sz="2800">
                <a:solidFill>
                  <a:schemeClr val="bg1"/>
                </a:solidFill>
                <a:latin typeface="+mn-lt"/>
              </a:defRPr>
            </a:lvl2pPr>
            <a:lvl3pPr marL="914239" indent="0">
              <a:lnSpc>
                <a:spcPct val="150000"/>
              </a:lnSpc>
              <a:spcBef>
                <a:spcPts val="0"/>
              </a:spcBef>
              <a:buNone/>
              <a:defRPr sz="2800">
                <a:solidFill>
                  <a:schemeClr val="bg1"/>
                </a:solidFill>
                <a:latin typeface="+mn-lt"/>
              </a:defRPr>
            </a:lvl3pPr>
            <a:lvl4pPr marL="1371359" indent="0">
              <a:lnSpc>
                <a:spcPct val="150000"/>
              </a:lnSpc>
              <a:spcBef>
                <a:spcPts val="0"/>
              </a:spcBef>
              <a:buNone/>
              <a:defRPr sz="2800">
                <a:solidFill>
                  <a:schemeClr val="bg1"/>
                </a:solidFill>
                <a:latin typeface="+mn-lt"/>
              </a:defRPr>
            </a:lvl4pPr>
            <a:lvl5pPr marL="1828478" indent="0">
              <a:lnSpc>
                <a:spcPct val="150000"/>
              </a:lnSpc>
              <a:spcBef>
                <a:spcPts val="0"/>
              </a:spcBef>
              <a:buNone/>
              <a:defRPr sz="2800">
                <a:solidFill>
                  <a:schemeClr val="bg1"/>
                </a:solidFill>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6" name="Graphic 15">
            <a:extLst>
              <a:ext uri="{FF2B5EF4-FFF2-40B4-BE49-F238E27FC236}">
                <a16:creationId xmlns:a16="http://schemas.microsoft.com/office/drawing/2014/main" id="{5C0ADE73-7985-4F30-8727-0E802D80A2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7014"/>
            <a:ext cx="4521314" cy="696200"/>
          </a:xfrm>
          <a:prstGeom prst="rect">
            <a:avLst/>
          </a:prstGeom>
        </p:spPr>
      </p:pic>
      <p:sp>
        <p:nvSpPr>
          <p:cNvPr id="14" name="Title 1">
            <a:extLst>
              <a:ext uri="{FF2B5EF4-FFF2-40B4-BE49-F238E27FC236}">
                <a16:creationId xmlns:a16="http://schemas.microsoft.com/office/drawing/2014/main" id="{F9223D29-9C71-4EE6-A41E-3C54DA54529D}"/>
              </a:ext>
            </a:extLst>
          </p:cNvPr>
          <p:cNvSpPr txBox="1">
            <a:spLocks/>
          </p:cNvSpPr>
          <p:nvPr userDrawn="1"/>
        </p:nvSpPr>
        <p:spPr>
          <a:xfrm>
            <a:off x="186515" y="1044575"/>
            <a:ext cx="10972800" cy="1037561"/>
          </a:xfrm>
          <a:prstGeom prst="rect">
            <a:avLst/>
          </a:prstGeom>
        </p:spPr>
        <p:txBody>
          <a:bodyPr lIns="38396" tIns="19198" rIns="38396" bIns="19198" anchor="t">
            <a:noAutofit/>
          </a:bodyPr>
          <a:lstStyle>
            <a:lvl1pPr algn="l" defTabSz="914400" rtl="0" eaLnBrk="1" latinLnBrk="0" hangingPunct="1">
              <a:lnSpc>
                <a:spcPct val="90000"/>
              </a:lnSpc>
              <a:spcBef>
                <a:spcPct val="0"/>
              </a:spcBef>
              <a:buNone/>
              <a:defRPr sz="4400" b="1" kern="1200" baseline="0">
                <a:solidFill>
                  <a:srgbClr val="09503A"/>
                </a:solidFill>
                <a:latin typeface="+mj-lt"/>
                <a:ea typeface="+mj-ea"/>
                <a:cs typeface="+mj-cs"/>
              </a:defRPr>
            </a:lvl1pPr>
          </a:lstStyle>
          <a:p>
            <a:endParaRPr lang="en-US" dirty="0"/>
          </a:p>
        </p:txBody>
      </p:sp>
      <p:sp>
        <p:nvSpPr>
          <p:cNvPr id="17" name="Text Placeholder 4">
            <a:extLst>
              <a:ext uri="{FF2B5EF4-FFF2-40B4-BE49-F238E27FC236}">
                <a16:creationId xmlns:a16="http://schemas.microsoft.com/office/drawing/2014/main" id="{F4D8F09D-1FE2-433E-B936-09B12F15EF61}"/>
              </a:ext>
            </a:extLst>
          </p:cNvPr>
          <p:cNvSpPr>
            <a:spLocks noGrp="1"/>
          </p:cNvSpPr>
          <p:nvPr>
            <p:ph type="body" sz="quarter" idx="16"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dirty="0"/>
              <a:t>Subtitle</a:t>
            </a:r>
          </a:p>
        </p:txBody>
      </p:sp>
      <p:sp>
        <p:nvSpPr>
          <p:cNvPr id="18" name="Title 1">
            <a:extLst>
              <a:ext uri="{FF2B5EF4-FFF2-40B4-BE49-F238E27FC236}">
                <a16:creationId xmlns:a16="http://schemas.microsoft.com/office/drawing/2014/main" id="{0BA265CA-4838-40C1-AC0F-62FE26F4223B}"/>
              </a:ext>
            </a:extLst>
          </p:cNvPr>
          <p:cNvSpPr>
            <a:spLocks noGrp="1"/>
          </p:cNvSpPr>
          <p:nvPr>
            <p:ph type="title" hasCustomPrompt="1"/>
          </p:nvPr>
        </p:nvSpPr>
        <p:spPr>
          <a:xfrm>
            <a:off x="294582" y="1068357"/>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dirty="0"/>
              <a:t>Title Text</a:t>
            </a:r>
          </a:p>
        </p:txBody>
      </p:sp>
    </p:spTree>
    <p:extLst>
      <p:ext uri="{BB962C8B-B14F-4D97-AF65-F5344CB8AC3E}">
        <p14:creationId xmlns:p14="http://schemas.microsoft.com/office/powerpoint/2010/main" val="87000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3" y="0"/>
            <a:ext cx="12216631" cy="6858000"/>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Content Placeholder 2"/>
          <p:cNvSpPr>
            <a:spLocks noGrp="1"/>
          </p:cNvSpPr>
          <p:nvPr>
            <p:ph idx="1" hasCustomPrompt="1"/>
          </p:nvPr>
        </p:nvSpPr>
        <p:spPr>
          <a:xfrm>
            <a:off x="918035" y="2390116"/>
            <a:ext cx="10972800" cy="4336565"/>
          </a:xfrm>
          <a:prstGeom prst="rect">
            <a:avLst/>
          </a:prstGeom>
        </p:spPr>
        <p:txBody>
          <a:bodyPr lIns="38396" tIns="19198" rIns="38396" bIns="19198">
            <a:normAutofit/>
          </a:bodyPr>
          <a:lstStyle>
            <a:lvl1pPr>
              <a:lnSpc>
                <a:spcPct val="90000"/>
              </a:lnSpc>
              <a:defRPr sz="2800">
                <a:latin typeface="+mn-lt"/>
              </a:defRPr>
            </a:lvl1pPr>
            <a:lvl2pPr>
              <a:lnSpc>
                <a:spcPct val="150000"/>
              </a:lnSpc>
              <a:spcBef>
                <a:spcPts val="0"/>
              </a:spcBef>
              <a:defRPr sz="2800">
                <a:latin typeface="+mn-lt"/>
              </a:defRPr>
            </a:lvl2pPr>
            <a:lvl3pPr marL="1371439" indent="-457200">
              <a:lnSpc>
                <a:spcPct val="150000"/>
              </a:lnSpc>
              <a:spcBef>
                <a:spcPts val="0"/>
              </a:spcBef>
              <a:buFont typeface="Arial" panose="020B0604020202020204" pitchFamily="34" charset="0"/>
              <a:buChar char="•"/>
              <a:defRPr sz="2800">
                <a:latin typeface="+mn-lt"/>
              </a:defRPr>
            </a:lvl3pPr>
            <a:lvl4pPr marL="1828559" indent="-457200">
              <a:lnSpc>
                <a:spcPct val="150000"/>
              </a:lnSpc>
              <a:spcBef>
                <a:spcPts val="0"/>
              </a:spcBef>
              <a:buFont typeface="Arial" panose="020B0604020202020204" pitchFamily="34" charset="0"/>
              <a:buChar char="•"/>
              <a:defRPr sz="2800">
                <a:latin typeface="+mn-lt"/>
              </a:defRPr>
            </a:lvl4pPr>
            <a:lvl5pPr marL="2285678" indent="-457200">
              <a:lnSpc>
                <a:spcPct val="150000"/>
              </a:lnSpc>
              <a:spcBef>
                <a:spcPts val="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dirty="0"/>
              <a:t>Title Text</a:t>
            </a:r>
          </a:p>
        </p:txBody>
      </p:sp>
      <p:sp>
        <p:nvSpPr>
          <p:cNvPr id="14" name="Text Placeholder 4"/>
          <p:cNvSpPr>
            <a:spLocks noGrp="1"/>
          </p:cNvSpPr>
          <p:nvPr>
            <p:ph type="body" sz="quarter" idx="14"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pic>
        <p:nvPicPr>
          <p:cNvPr id="9" name="Graphic 8">
            <a:extLst>
              <a:ext uri="{FF2B5EF4-FFF2-40B4-BE49-F238E27FC236}">
                <a16:creationId xmlns:a16="http://schemas.microsoft.com/office/drawing/2014/main" id="{C4CB34DE-AF53-45F0-9593-348E9A5E02A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4521314" cy="696200"/>
          </a:xfrm>
          <a:prstGeom prst="rect">
            <a:avLst/>
          </a:prstGeom>
        </p:spPr>
      </p:pic>
    </p:spTree>
    <p:extLst>
      <p:ext uri="{BB962C8B-B14F-4D97-AF65-F5344CB8AC3E}">
        <p14:creationId xmlns:p14="http://schemas.microsoft.com/office/powerpoint/2010/main" val="113831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Content Placeholder 2"/>
          <p:cNvSpPr>
            <a:spLocks noGrp="1"/>
          </p:cNvSpPr>
          <p:nvPr>
            <p:ph idx="1" hasCustomPrompt="1"/>
          </p:nvPr>
        </p:nvSpPr>
        <p:spPr>
          <a:xfrm>
            <a:off x="918035" y="2390116"/>
            <a:ext cx="5262464" cy="4336565"/>
          </a:xfrm>
          <a:prstGeom prst="rect">
            <a:avLst/>
          </a:prstGeom>
        </p:spPr>
        <p:txBody>
          <a:bodyPr lIns="38396" tIns="19198" rIns="38396" bIns="19198">
            <a:normAutofit/>
          </a:bodyPr>
          <a:lstStyle>
            <a:lvl1pPr>
              <a:lnSpc>
                <a:spcPct val="90000"/>
              </a:lnSpc>
              <a:defRPr sz="2800">
                <a:latin typeface="+mn-lt"/>
              </a:defRPr>
            </a:lvl1pPr>
            <a:lvl2pPr>
              <a:lnSpc>
                <a:spcPct val="150000"/>
              </a:lnSpc>
              <a:spcBef>
                <a:spcPts val="1200"/>
              </a:spcBef>
              <a:defRPr sz="2800">
                <a:latin typeface="+mn-lt"/>
              </a:defRPr>
            </a:lvl2pPr>
            <a:lvl3pPr marL="1371439" indent="-457200">
              <a:lnSpc>
                <a:spcPct val="150000"/>
              </a:lnSpc>
              <a:spcBef>
                <a:spcPts val="1200"/>
              </a:spcBef>
              <a:buFont typeface="Arial" panose="020B0604020202020204" pitchFamily="34" charset="0"/>
              <a:buChar char="•"/>
              <a:defRPr sz="2800">
                <a:latin typeface="+mn-lt"/>
              </a:defRPr>
            </a:lvl3pPr>
            <a:lvl4pPr marL="1828559" indent="-457200">
              <a:lnSpc>
                <a:spcPct val="150000"/>
              </a:lnSpc>
              <a:spcBef>
                <a:spcPts val="1200"/>
              </a:spcBef>
              <a:buFont typeface="Arial" panose="020B0604020202020204" pitchFamily="34" charset="0"/>
              <a:buChar char="•"/>
              <a:defRPr sz="2800">
                <a:latin typeface="+mn-lt"/>
              </a:defRPr>
            </a:lvl4pPr>
            <a:lvl5pPr marL="2285678" indent="-457200">
              <a:lnSpc>
                <a:spcPct val="150000"/>
              </a:lnSpc>
              <a:spcBef>
                <a:spcPts val="120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5" hasCustomPrompt="1"/>
          </p:nvPr>
        </p:nvSpPr>
        <p:spPr>
          <a:xfrm>
            <a:off x="6628371" y="2390115"/>
            <a:ext cx="5262464" cy="4336565"/>
          </a:xfrm>
          <a:prstGeom prst="rect">
            <a:avLst/>
          </a:prstGeom>
        </p:spPr>
        <p:txBody>
          <a:bodyPr lIns="38396" tIns="19198" rIns="38396" bIns="19198">
            <a:normAutofit/>
          </a:bodyPr>
          <a:lstStyle>
            <a:lvl1pPr>
              <a:lnSpc>
                <a:spcPct val="90000"/>
              </a:lnSpc>
              <a:defRPr sz="2800">
                <a:latin typeface="+mn-lt"/>
              </a:defRPr>
            </a:lvl1pPr>
            <a:lvl2pPr>
              <a:lnSpc>
                <a:spcPct val="150000"/>
              </a:lnSpc>
              <a:spcBef>
                <a:spcPts val="1200"/>
              </a:spcBef>
              <a:defRPr sz="2800">
                <a:latin typeface="+mn-lt"/>
              </a:defRPr>
            </a:lvl2pPr>
            <a:lvl3pPr marL="1371439" indent="-457200">
              <a:lnSpc>
                <a:spcPct val="150000"/>
              </a:lnSpc>
              <a:spcBef>
                <a:spcPts val="1200"/>
              </a:spcBef>
              <a:buFont typeface="Arial" panose="020B0604020202020204" pitchFamily="34" charset="0"/>
              <a:buChar char="•"/>
              <a:defRPr sz="2800">
                <a:latin typeface="+mn-lt"/>
              </a:defRPr>
            </a:lvl3pPr>
            <a:lvl4pPr marL="1828559" indent="-457200">
              <a:lnSpc>
                <a:spcPct val="150000"/>
              </a:lnSpc>
              <a:spcBef>
                <a:spcPts val="1200"/>
              </a:spcBef>
              <a:buFont typeface="Arial" panose="020B0604020202020204" pitchFamily="34" charset="0"/>
              <a:buChar char="•"/>
              <a:defRPr sz="2800">
                <a:latin typeface="+mn-lt"/>
              </a:defRPr>
            </a:lvl4pPr>
            <a:lvl5pPr marL="2285678" indent="-457200">
              <a:lnSpc>
                <a:spcPct val="150000"/>
              </a:lnSpc>
              <a:spcBef>
                <a:spcPts val="120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9FC14139-4B81-4296-BED8-62833F36176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4521314" cy="696200"/>
          </a:xfrm>
          <a:prstGeom prst="rect">
            <a:avLst/>
          </a:prstGeom>
        </p:spPr>
      </p:pic>
      <p:sp>
        <p:nvSpPr>
          <p:cNvPr id="15" name="Text Placeholder 4">
            <a:extLst>
              <a:ext uri="{FF2B5EF4-FFF2-40B4-BE49-F238E27FC236}">
                <a16:creationId xmlns:a16="http://schemas.microsoft.com/office/drawing/2014/main" id="{BD6CBEEA-1362-4DA8-9E56-ECF53F2C98DE}"/>
              </a:ext>
            </a:extLst>
          </p:cNvPr>
          <p:cNvSpPr>
            <a:spLocks noGrp="1"/>
          </p:cNvSpPr>
          <p:nvPr>
            <p:ph type="body" sz="quarter" idx="16"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14" name="Title 1">
            <a:extLst>
              <a:ext uri="{FF2B5EF4-FFF2-40B4-BE49-F238E27FC236}">
                <a16:creationId xmlns:a16="http://schemas.microsoft.com/office/drawing/2014/main" id="{48FC8C53-622E-4475-B564-37416E11DE2A}"/>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68273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photo">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9" name="Rectangle 8">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Content Placeholder 2"/>
          <p:cNvSpPr>
            <a:spLocks noGrp="1"/>
          </p:cNvSpPr>
          <p:nvPr>
            <p:ph idx="1" hasCustomPrompt="1"/>
          </p:nvPr>
        </p:nvSpPr>
        <p:spPr>
          <a:xfrm>
            <a:off x="932328" y="2497873"/>
            <a:ext cx="5427080" cy="4262011"/>
          </a:xfrm>
          <a:prstGeom prst="rect">
            <a:avLst/>
          </a:prstGeom>
        </p:spPr>
        <p:txBody>
          <a:bodyPr lIns="38396" tIns="19198" rIns="38396" bIns="19198">
            <a:normAutofit/>
          </a:bodyPr>
          <a:lstStyle>
            <a:lvl1pPr marL="457200" indent="-457200">
              <a:lnSpc>
                <a:spcPct val="90000"/>
              </a:lnSpc>
              <a:buFont typeface="Arial" panose="020B0604020202020204" pitchFamily="34" charset="0"/>
              <a:buChar char="•"/>
              <a:defRPr sz="2800">
                <a:latin typeface="+mn-lt"/>
              </a:defRPr>
            </a:lvl1pPr>
            <a:lvl2pPr marL="914400" indent="-457200">
              <a:lnSpc>
                <a:spcPct val="150000"/>
              </a:lnSpc>
              <a:spcBef>
                <a:spcPts val="1200"/>
              </a:spcBef>
              <a:buFont typeface="Arial" panose="020B0604020202020204" pitchFamily="34" charset="0"/>
              <a:buChar char="•"/>
              <a:defRPr sz="2800">
                <a:latin typeface="+mn-lt"/>
              </a:defRPr>
            </a:lvl2pPr>
            <a:lvl3pPr marL="1371439" indent="-457200">
              <a:lnSpc>
                <a:spcPct val="150000"/>
              </a:lnSpc>
              <a:spcBef>
                <a:spcPts val="1200"/>
              </a:spcBef>
              <a:buFont typeface="Arial" panose="020B0604020202020204" pitchFamily="34" charset="0"/>
              <a:buChar char="•"/>
              <a:defRPr sz="2800">
                <a:latin typeface="+mn-lt"/>
              </a:defRPr>
            </a:lvl3pPr>
            <a:lvl4pPr marL="1828559" indent="-457200">
              <a:lnSpc>
                <a:spcPct val="150000"/>
              </a:lnSpc>
              <a:spcBef>
                <a:spcPts val="1200"/>
              </a:spcBef>
              <a:buFont typeface="Arial" panose="020B0604020202020204" pitchFamily="34" charset="0"/>
              <a:buChar char="•"/>
              <a:defRPr sz="2800">
                <a:latin typeface="+mn-lt"/>
              </a:defRPr>
            </a:lvl4pPr>
            <a:lvl5pPr marL="2285678" indent="-457200">
              <a:lnSpc>
                <a:spcPct val="150000"/>
              </a:lnSpc>
              <a:spcBef>
                <a:spcPts val="1200"/>
              </a:spcBef>
              <a:buFont typeface="Arial" panose="020B0604020202020204" pitchFamily="34" charset="0"/>
              <a:buChar char="•"/>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Picture Placeholder 2"/>
          <p:cNvSpPr>
            <a:spLocks noGrp="1"/>
          </p:cNvSpPr>
          <p:nvPr>
            <p:ph type="pic" sz="quarter" idx="13"/>
          </p:nvPr>
        </p:nvSpPr>
        <p:spPr>
          <a:xfrm>
            <a:off x="6534151" y="916061"/>
            <a:ext cx="5670549" cy="5941940"/>
          </a:xfrm>
          <a:prstGeom prst="rect">
            <a:avLst/>
          </a:prstGeom>
        </p:spPr>
        <p:txBody>
          <a:bodyPr vert="horz"/>
          <a:lstStyle>
            <a:lvl1pPr marL="0" indent="0">
              <a:buNone/>
              <a:defRPr/>
            </a:lvl1pPr>
          </a:lstStyle>
          <a:p>
            <a:endParaRPr lang="en-US"/>
          </a:p>
        </p:txBody>
      </p:sp>
      <p:pic>
        <p:nvPicPr>
          <p:cNvPr id="10" name="Graphic 9">
            <a:extLst>
              <a:ext uri="{FF2B5EF4-FFF2-40B4-BE49-F238E27FC236}">
                <a16:creationId xmlns:a16="http://schemas.microsoft.com/office/drawing/2014/main" id="{111CFF04-26D7-4B8E-A6D3-1F02C645334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0905"/>
            <a:ext cx="4521314" cy="696200"/>
          </a:xfrm>
          <a:prstGeom prst="rect">
            <a:avLst/>
          </a:prstGeom>
        </p:spPr>
      </p:pic>
      <p:sp>
        <p:nvSpPr>
          <p:cNvPr id="14" name="Text Placeholder 4">
            <a:extLst>
              <a:ext uri="{FF2B5EF4-FFF2-40B4-BE49-F238E27FC236}">
                <a16:creationId xmlns:a16="http://schemas.microsoft.com/office/drawing/2014/main" id="{1800EAB4-AAB2-4B15-A1D5-F0346B492361}"/>
              </a:ext>
            </a:extLst>
          </p:cNvPr>
          <p:cNvSpPr>
            <a:spLocks noGrp="1"/>
          </p:cNvSpPr>
          <p:nvPr>
            <p:ph type="body" sz="quarter" idx="14"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16" name="Title 1">
            <a:extLst>
              <a:ext uri="{FF2B5EF4-FFF2-40B4-BE49-F238E27FC236}">
                <a16:creationId xmlns:a16="http://schemas.microsoft.com/office/drawing/2014/main" id="{EC233057-9D15-4F4B-AD41-FE481F530799}"/>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2012060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Head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11" name="Rectangle 10">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Graphic 5">
            <a:extLst>
              <a:ext uri="{FF2B5EF4-FFF2-40B4-BE49-F238E27FC236}">
                <a16:creationId xmlns:a16="http://schemas.microsoft.com/office/drawing/2014/main" id="{AABF577A-2A87-4607-AF9B-7736C3551B0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4521314" cy="696200"/>
          </a:xfrm>
          <a:prstGeom prst="rect">
            <a:avLst/>
          </a:prstGeom>
        </p:spPr>
      </p:pic>
      <p:sp>
        <p:nvSpPr>
          <p:cNvPr id="5" name="Text Placeholder 4">
            <a:extLst>
              <a:ext uri="{FF2B5EF4-FFF2-40B4-BE49-F238E27FC236}">
                <a16:creationId xmlns:a16="http://schemas.microsoft.com/office/drawing/2014/main" id="{9636DF2A-F411-4E0B-84BD-BBB959E9A0FE}"/>
              </a:ext>
            </a:extLst>
          </p:cNvPr>
          <p:cNvSpPr>
            <a:spLocks noGrp="1"/>
          </p:cNvSpPr>
          <p:nvPr>
            <p:ph type="body" sz="quarter" idx="14"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8" name="Title 1">
            <a:extLst>
              <a:ext uri="{FF2B5EF4-FFF2-40B4-BE49-F238E27FC236}">
                <a16:creationId xmlns:a16="http://schemas.microsoft.com/office/drawing/2014/main" id="{319D8329-86E1-4AAE-ADB1-BFB01D0E1826}"/>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3475405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0324" t="631" r="5453" b="985"/>
          <a:stretch/>
        </p:blipFill>
        <p:spPr>
          <a:xfrm>
            <a:off x="-24630" y="0"/>
            <a:ext cx="12216631" cy="6858000"/>
          </a:xfrm>
          <a:prstGeom prst="rect">
            <a:avLst/>
          </a:prstGeom>
        </p:spPr>
      </p:pic>
      <p:sp>
        <p:nvSpPr>
          <p:cNvPr id="8" name="Rectangle 7">
            <a:extLst>
              <a:ext uri="{FF2B5EF4-FFF2-40B4-BE49-F238E27FC236}">
                <a16:creationId xmlns:a16="http://schemas.microsoft.com/office/drawing/2014/main" id="{AF4F68AC-7E39-40D4-8067-0C41A760E246}"/>
              </a:ext>
            </a:extLst>
          </p:cNvPr>
          <p:cNvSpPr/>
          <p:nvPr userDrawn="1"/>
        </p:nvSpPr>
        <p:spPr>
          <a:xfrm>
            <a:off x="-24632" y="773413"/>
            <a:ext cx="12216631" cy="67418"/>
          </a:xfrm>
          <a:prstGeom prst="rect">
            <a:avLst/>
          </a:prstGeom>
          <a:solidFill>
            <a:srgbClr val="095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Content Placeholder 2"/>
          <p:cNvSpPr>
            <a:spLocks noGrp="1"/>
          </p:cNvSpPr>
          <p:nvPr>
            <p:ph idx="1" hasCustomPrompt="1"/>
          </p:nvPr>
        </p:nvSpPr>
        <p:spPr>
          <a:xfrm>
            <a:off x="918035" y="2372009"/>
            <a:ext cx="10972800" cy="4354672"/>
          </a:xfrm>
          <a:prstGeom prst="rect">
            <a:avLst/>
          </a:prstGeom>
        </p:spPr>
        <p:txBody>
          <a:bodyPr lIns="38396" tIns="19198" rIns="38396" bIns="19198">
            <a:normAutofit/>
          </a:bodyPr>
          <a:lstStyle>
            <a:lvl1pPr marL="0" indent="0">
              <a:lnSpc>
                <a:spcPct val="90000"/>
              </a:lnSpc>
              <a:buNone/>
              <a:defRPr sz="2800">
                <a:latin typeface="+mn-lt"/>
              </a:defRPr>
            </a:lvl1pPr>
            <a:lvl2pPr marL="457200" indent="0">
              <a:lnSpc>
                <a:spcPct val="150000"/>
              </a:lnSpc>
              <a:spcBef>
                <a:spcPts val="1200"/>
              </a:spcBef>
              <a:buNone/>
              <a:defRPr sz="2800">
                <a:latin typeface="+mn-lt"/>
              </a:defRPr>
            </a:lvl2pPr>
            <a:lvl3pPr marL="914239" indent="0">
              <a:lnSpc>
                <a:spcPct val="150000"/>
              </a:lnSpc>
              <a:spcBef>
                <a:spcPts val="1200"/>
              </a:spcBef>
              <a:buNone/>
              <a:defRPr sz="2800">
                <a:latin typeface="+mn-lt"/>
              </a:defRPr>
            </a:lvl3pPr>
            <a:lvl4pPr marL="1371359" indent="0">
              <a:lnSpc>
                <a:spcPct val="150000"/>
              </a:lnSpc>
              <a:spcBef>
                <a:spcPts val="1200"/>
              </a:spcBef>
              <a:buNone/>
              <a:defRPr sz="2800">
                <a:latin typeface="+mn-lt"/>
              </a:defRPr>
            </a:lvl4pPr>
            <a:lvl5pPr marL="1828478" indent="0">
              <a:lnSpc>
                <a:spcPct val="150000"/>
              </a:lnSpc>
              <a:spcBef>
                <a:spcPts val="1200"/>
              </a:spcBef>
              <a:buNone/>
              <a:defRPr sz="2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439BD9ED-E234-4201-AF4E-11DD1D7AD2E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632" y="7014"/>
            <a:ext cx="4521314" cy="696200"/>
          </a:xfrm>
          <a:prstGeom prst="rect">
            <a:avLst/>
          </a:prstGeom>
        </p:spPr>
      </p:pic>
      <p:sp>
        <p:nvSpPr>
          <p:cNvPr id="13" name="Text Placeholder 4">
            <a:extLst>
              <a:ext uri="{FF2B5EF4-FFF2-40B4-BE49-F238E27FC236}">
                <a16:creationId xmlns:a16="http://schemas.microsoft.com/office/drawing/2014/main" id="{B98B2EBC-2675-4102-85A3-E62369208696}"/>
              </a:ext>
            </a:extLst>
          </p:cNvPr>
          <p:cNvSpPr>
            <a:spLocks noGrp="1"/>
          </p:cNvSpPr>
          <p:nvPr>
            <p:ph type="body" sz="quarter" idx="15" hasCustomPrompt="1"/>
          </p:nvPr>
        </p:nvSpPr>
        <p:spPr>
          <a:xfrm>
            <a:off x="294582" y="1758498"/>
            <a:ext cx="10972959" cy="323638"/>
          </a:xfrm>
          <a:prstGeom prst="rect">
            <a:avLst/>
          </a:prstGeom>
        </p:spPr>
        <p:txBody>
          <a:bodyPr lIns="38396" tIns="19198" rIns="38396" bIns="19198" anchor="b" anchorCtr="0">
            <a:normAutofit/>
          </a:bodyPr>
          <a:lstStyle>
            <a:lvl1pPr marL="0" indent="0">
              <a:buNone/>
              <a:defRPr sz="1800" cap="all" spc="200" baseline="0">
                <a:solidFill>
                  <a:srgbClr val="09503A"/>
                </a:solidFill>
                <a:latin typeface="+mn-lt"/>
              </a:defRPr>
            </a:lvl1pPr>
          </a:lstStyle>
          <a:p>
            <a:pPr lvl="0"/>
            <a:r>
              <a:rPr lang="en-US"/>
              <a:t>Subtitle</a:t>
            </a:r>
          </a:p>
        </p:txBody>
      </p:sp>
      <p:sp>
        <p:nvSpPr>
          <p:cNvPr id="10" name="Title 1">
            <a:extLst>
              <a:ext uri="{FF2B5EF4-FFF2-40B4-BE49-F238E27FC236}">
                <a16:creationId xmlns:a16="http://schemas.microsoft.com/office/drawing/2014/main" id="{389D1C99-0CE0-4192-952E-3AA93B94C584}"/>
              </a:ext>
            </a:extLst>
          </p:cNvPr>
          <p:cNvSpPr>
            <a:spLocks noGrp="1"/>
          </p:cNvSpPr>
          <p:nvPr>
            <p:ph type="title" hasCustomPrompt="1"/>
          </p:nvPr>
        </p:nvSpPr>
        <p:spPr>
          <a:xfrm>
            <a:off x="186515" y="1044575"/>
            <a:ext cx="10972800" cy="1037561"/>
          </a:xfrm>
          <a:prstGeom prst="rect">
            <a:avLst/>
          </a:prstGeom>
        </p:spPr>
        <p:txBody>
          <a:bodyPr lIns="38396" tIns="19198" rIns="38396" bIns="19198" anchor="t">
            <a:noAutofit/>
          </a:bodyPr>
          <a:lstStyle>
            <a:lvl1pPr algn="l">
              <a:defRPr sz="4400" b="1" baseline="0">
                <a:solidFill>
                  <a:srgbClr val="09503A"/>
                </a:solidFill>
                <a:latin typeface="+mj-lt"/>
              </a:defRPr>
            </a:lvl1pPr>
          </a:lstStyle>
          <a:p>
            <a:r>
              <a:rPr lang="en-US"/>
              <a:t>Title Text</a:t>
            </a:r>
          </a:p>
        </p:txBody>
      </p:sp>
    </p:spTree>
    <p:extLst>
      <p:ext uri="{BB962C8B-B14F-4D97-AF65-F5344CB8AC3E}">
        <p14:creationId xmlns:p14="http://schemas.microsoft.com/office/powerpoint/2010/main" val="4080052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78679F93-82CD-4B1E-8C8C-1DF2B6331815}" type="datetimeFigureOut">
              <a:rPr lang="en-US" smtClean="0"/>
              <a:t>8/28/2022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6A4DBAD-BC86-41C3-AC38-2BF74EC4460D}" type="slidenum">
              <a:rPr lang="en-US" smtClean="0"/>
              <a:t>‹#›</a:t>
            </a:fld>
            <a:endParaRPr lang="en-US"/>
          </a:p>
        </p:txBody>
      </p:sp>
    </p:spTree>
    <p:extLst>
      <p:ext uri="{BB962C8B-B14F-4D97-AF65-F5344CB8AC3E}">
        <p14:creationId xmlns:p14="http://schemas.microsoft.com/office/powerpoint/2010/main" val="1493025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179339"/>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5" r:id="rId3"/>
    <p:sldLayoutId id="2147483866" r:id="rId4"/>
    <p:sldLayoutId id="2147483867" r:id="rId5"/>
    <p:sldLayoutId id="2147483869" r:id="rId6"/>
    <p:sldLayoutId id="2147483870" r:id="rId7"/>
    <p:sldLayoutId id="2147483881" r:id="rId8"/>
    <p:sldLayoutId id="2147483880" r:id="rId9"/>
    <p:sldLayoutId id="2147483883" r:id="rId10"/>
    <p:sldLayoutId id="21474838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stn.ms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Bufdhttps:/socialwork.buffalo.edu" TargetMode="External"/><Relationship Id="rId4" Type="http://schemas.openxmlformats.org/officeDocument/2006/relationships/hyperlink" Target="https://www.facebook.com/msu.tst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C3715-8331-4161-B97D-F5ADE4C2AD15}"/>
              </a:ext>
            </a:extLst>
          </p:cNvPr>
          <p:cNvSpPr>
            <a:spLocks noGrp="1"/>
          </p:cNvSpPr>
          <p:nvPr>
            <p:ph type="ctrTitle"/>
          </p:nvPr>
        </p:nvSpPr>
        <p:spPr>
          <a:xfrm>
            <a:off x="322729" y="1362636"/>
            <a:ext cx="11031463" cy="3873732"/>
          </a:xfrm>
        </p:spPr>
        <p:txBody>
          <a:bodyPr>
            <a:normAutofit/>
          </a:bodyPr>
          <a:lstStyle/>
          <a:p>
            <a:r>
              <a:rPr lang="en-US" sz="4000" dirty="0"/>
              <a:t>TSTN Slide Deck </a:t>
            </a:r>
            <a:br>
              <a:rPr lang="en-US" sz="4000" dirty="0"/>
            </a:br>
            <a:r>
              <a:rPr lang="en-US" sz="4000" dirty="0">
                <a:cs typeface="Calibri Light"/>
              </a:rPr>
              <a:t>Trauma Services and Training Network</a:t>
            </a:r>
            <a:br>
              <a:rPr lang="en-US" dirty="0">
                <a:cs typeface="Calibri Light"/>
              </a:rPr>
            </a:br>
            <a:r>
              <a:rPr lang="en-US" sz="2700" dirty="0">
                <a:ea typeface="+mj-lt"/>
                <a:cs typeface="+mj-lt"/>
                <a:hlinkClick r:id="rId3"/>
              </a:rPr>
              <a:t>tstn.msu.edu</a:t>
            </a:r>
            <a:br>
              <a:rPr lang="en-US" sz="2700" dirty="0">
                <a:ea typeface="+mj-lt"/>
                <a:cs typeface="+mj-lt"/>
              </a:rPr>
            </a:br>
            <a:r>
              <a:rPr lang="en-US" sz="2700" dirty="0">
                <a:ea typeface="+mj-lt"/>
                <a:cs typeface="+mj-lt"/>
              </a:rPr>
              <a:t>TSTN Facebook Page: </a:t>
            </a:r>
            <a:r>
              <a:rPr lang="en-US" sz="2700" dirty="0">
                <a:ea typeface="+mj-lt"/>
                <a:cs typeface="+mj-lt"/>
                <a:hlinkClick r:id="rId4"/>
              </a:rPr>
              <a:t>https://www.facebook.com/msu.tstn/</a:t>
            </a:r>
            <a:br>
              <a:rPr lang="en-US" sz="2700" dirty="0">
                <a:ea typeface="+mj-lt"/>
                <a:cs typeface="+mj-lt"/>
              </a:rPr>
            </a:br>
            <a:r>
              <a:rPr lang="en-US" sz="2700" dirty="0">
                <a:ea typeface="+mj-lt"/>
                <a:cs typeface="+mj-lt"/>
              </a:rPr>
              <a:t>Buffalo Manual: </a:t>
            </a:r>
            <a:r>
              <a:rPr lang="en-US" sz="2700" dirty="0">
                <a:ea typeface="+mj-lt"/>
                <a:cs typeface="+mj-lt"/>
                <a:hlinkClick r:id="rId5"/>
              </a:rPr>
              <a:t>https://socialwork.buffalo.edu</a:t>
            </a:r>
            <a:br>
              <a:rPr lang="en-US" sz="3600" dirty="0">
                <a:ea typeface="+mj-lt"/>
                <a:cs typeface="+mj-lt"/>
              </a:rPr>
            </a:br>
            <a:br>
              <a:rPr lang="en-US" sz="3600" dirty="0">
                <a:ea typeface="+mj-lt"/>
                <a:cs typeface="+mj-lt"/>
              </a:rPr>
            </a:br>
            <a:endParaRPr lang="en-US" sz="3600" dirty="0">
              <a:cs typeface="Calibri Light"/>
            </a:endParaRPr>
          </a:p>
        </p:txBody>
      </p:sp>
      <p:sp>
        <p:nvSpPr>
          <p:cNvPr id="3" name="TextBox 2">
            <a:extLst>
              <a:ext uri="{FF2B5EF4-FFF2-40B4-BE49-F238E27FC236}">
                <a16:creationId xmlns:a16="http://schemas.microsoft.com/office/drawing/2014/main" id="{8B0E7130-3A28-4B95-AB76-AA205210E69D}"/>
              </a:ext>
            </a:extLst>
          </p:cNvPr>
          <p:cNvSpPr txBox="1"/>
          <p:nvPr/>
        </p:nvSpPr>
        <p:spPr>
          <a:xfrm>
            <a:off x="236535" y="5236368"/>
            <a:ext cx="11031463" cy="369332"/>
          </a:xfrm>
          <a:prstGeom prst="rect">
            <a:avLst/>
          </a:prstGeom>
          <a:noFill/>
        </p:spPr>
        <p:txBody>
          <a:bodyPr wrap="square" rtlCol="0">
            <a:spAutoFit/>
          </a:bodyPr>
          <a:lstStyle/>
          <a:p>
            <a:r>
              <a:rPr lang="en-US">
                <a:solidFill>
                  <a:schemeClr val="bg1"/>
                </a:solidFill>
              </a:rPr>
              <a:t>PRESENTER NAME(S), ORGANIZATION RECEIVING PRESENTATION AND DATE OF PRESENTATION</a:t>
            </a:r>
          </a:p>
        </p:txBody>
      </p:sp>
    </p:spTree>
    <p:extLst>
      <p:ext uri="{BB962C8B-B14F-4D97-AF65-F5344CB8AC3E}">
        <p14:creationId xmlns:p14="http://schemas.microsoft.com/office/powerpoint/2010/main" val="946972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3577B-4B95-4AA7-A483-72D14DFF0DCC}"/>
              </a:ext>
            </a:extLst>
          </p:cNvPr>
          <p:cNvSpPr>
            <a:spLocks noGrp="1"/>
          </p:cNvSpPr>
          <p:nvPr>
            <p:ph type="ctrTitle"/>
          </p:nvPr>
        </p:nvSpPr>
        <p:spPr>
          <a:xfrm>
            <a:off x="433526" y="1362768"/>
            <a:ext cx="7198120" cy="2102092"/>
          </a:xfrm>
        </p:spPr>
        <p:txBody>
          <a:bodyPr/>
          <a:lstStyle/>
          <a:p>
            <a:r>
              <a:rPr lang="en-US">
                <a:cs typeface="Calibri Light"/>
              </a:rPr>
              <a:t>Trauma Basics</a:t>
            </a:r>
            <a:endParaRPr lang="en-US"/>
          </a:p>
        </p:txBody>
      </p:sp>
      <p:sp>
        <p:nvSpPr>
          <p:cNvPr id="3" name="Content Placeholder 2">
            <a:extLst>
              <a:ext uri="{FF2B5EF4-FFF2-40B4-BE49-F238E27FC236}">
                <a16:creationId xmlns:a16="http://schemas.microsoft.com/office/drawing/2014/main" id="{201FC648-F102-4620-B77C-891EEF0EB694}"/>
              </a:ext>
            </a:extLst>
          </p:cNvPr>
          <p:cNvSpPr>
            <a:spLocks noGrp="1"/>
          </p:cNvSpPr>
          <p:nvPr>
            <p:ph type="subTitle" idx="1"/>
          </p:nvPr>
        </p:nvSpPr>
        <p:spPr>
          <a:xfrm>
            <a:off x="433526" y="2148945"/>
            <a:ext cx="10521773" cy="3552608"/>
          </a:xfrm>
        </p:spPr>
        <p:txBody>
          <a:bodyPr vert="horz" lIns="91440" tIns="45720" rIns="91440" bIns="45720" rtlCol="0" anchor="t">
            <a:normAutofit/>
          </a:bodyPr>
          <a:lstStyle/>
          <a:p>
            <a:r>
              <a:rPr lang="en-US">
                <a:cs typeface="Calibri"/>
              </a:rPr>
              <a:t>Definitions</a:t>
            </a:r>
            <a:endParaRPr lang="en-US"/>
          </a:p>
          <a:p>
            <a:r>
              <a:rPr lang="en-US">
                <a:cs typeface="Calibri"/>
              </a:rPr>
              <a:t>ACEs</a:t>
            </a:r>
          </a:p>
          <a:p>
            <a:r>
              <a:rPr lang="en-US">
                <a:cs typeface="Calibri"/>
              </a:rPr>
              <a:t>Risk Factors and Protective Factors</a:t>
            </a:r>
          </a:p>
          <a:p>
            <a:r>
              <a:rPr lang="en-US">
                <a:cs typeface="Calibri"/>
              </a:rPr>
              <a:t>Resiliency</a:t>
            </a:r>
          </a:p>
          <a:p>
            <a:r>
              <a:rPr lang="en-US">
                <a:cs typeface="Calibri"/>
              </a:rPr>
              <a:t>PTSD</a:t>
            </a:r>
            <a:endParaRPr lang="en-US"/>
          </a:p>
          <a:p>
            <a:r>
              <a:rPr lang="en-US">
                <a:cs typeface="Calibri"/>
              </a:rPr>
              <a:t>Cultural Awareness</a:t>
            </a:r>
            <a:endParaRPr lang="en-US"/>
          </a:p>
          <a:p>
            <a:r>
              <a:rPr lang="en-US">
                <a:cs typeface="Calibri"/>
              </a:rPr>
              <a:t>Stereotypes and Stigma</a:t>
            </a:r>
          </a:p>
          <a:p>
            <a:r>
              <a:rPr lang="en-US">
                <a:cs typeface="Calibri"/>
              </a:rPr>
              <a:t>Prevalence</a:t>
            </a:r>
          </a:p>
          <a:p>
            <a:r>
              <a:rPr lang="en-US">
                <a:cs typeface="Calibri"/>
              </a:rPr>
              <a:t>Neurobiology of Trauma</a:t>
            </a:r>
          </a:p>
          <a:p>
            <a:r>
              <a:rPr lang="en-US">
                <a:cs typeface="Calibri"/>
              </a:rPr>
              <a:t>Trauma Informed Approach</a:t>
            </a:r>
          </a:p>
        </p:txBody>
      </p:sp>
    </p:spTree>
    <p:extLst>
      <p:ext uri="{BB962C8B-B14F-4D97-AF65-F5344CB8AC3E}">
        <p14:creationId xmlns:p14="http://schemas.microsoft.com/office/powerpoint/2010/main" val="72798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1CD055-3934-1794-7E1A-BF9B27BFB699}"/>
              </a:ext>
            </a:extLst>
          </p:cNvPr>
          <p:cNvSpPr>
            <a:spLocks noGrp="1"/>
          </p:cNvSpPr>
          <p:nvPr>
            <p:ph idx="1"/>
          </p:nvPr>
        </p:nvSpPr>
        <p:spPr>
          <a:xfrm>
            <a:off x="723701" y="3260185"/>
            <a:ext cx="6369520" cy="2812566"/>
          </a:xfrm>
        </p:spPr>
        <p:txBody>
          <a:bodyPr lIns="38396" tIns="19198" rIns="38396" bIns="19198" anchor="t">
            <a:normAutofit/>
          </a:bodyPr>
          <a:lstStyle/>
          <a:p>
            <a:pPr marL="0" indent="0">
              <a:buNone/>
            </a:pPr>
            <a:endParaRPr lang="en-US" sz="4400" b="1" dirty="0">
              <a:cs typeface="Arial"/>
            </a:endParaRPr>
          </a:p>
        </p:txBody>
      </p:sp>
      <p:sp>
        <p:nvSpPr>
          <p:cNvPr id="10" name="Title 9">
            <a:extLst>
              <a:ext uri="{FF2B5EF4-FFF2-40B4-BE49-F238E27FC236}">
                <a16:creationId xmlns:a16="http://schemas.microsoft.com/office/drawing/2014/main" id="{EAE0DFD4-3AFA-0D1F-EACC-E68E71C93F0C}"/>
              </a:ext>
            </a:extLst>
          </p:cNvPr>
          <p:cNvSpPr>
            <a:spLocks noGrp="1"/>
          </p:cNvSpPr>
          <p:nvPr>
            <p:ph type="title"/>
          </p:nvPr>
        </p:nvSpPr>
        <p:spPr>
          <a:xfrm>
            <a:off x="186515" y="1044575"/>
            <a:ext cx="9434423" cy="1051938"/>
          </a:xfrm>
        </p:spPr>
        <p:txBody>
          <a:bodyPr/>
          <a:lstStyle/>
          <a:p>
            <a:r>
              <a:rPr lang="en-US">
                <a:ea typeface="+mj-lt"/>
                <a:cs typeface="+mj-lt"/>
              </a:rPr>
              <a:t>What is one word you use to describe trauma?</a:t>
            </a:r>
            <a:endParaRPr lang="en-US"/>
          </a:p>
        </p:txBody>
      </p:sp>
    </p:spTree>
    <p:extLst>
      <p:ext uri="{BB962C8B-B14F-4D97-AF65-F5344CB8AC3E}">
        <p14:creationId xmlns:p14="http://schemas.microsoft.com/office/powerpoint/2010/main" val="2397786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859052"/>
            <a:ext cx="10972800" cy="5776880"/>
          </a:xfrm>
          <a:prstGeom prst="rect">
            <a:avLst/>
          </a:prstGeom>
          <a:blipFill dpi="0" rotWithShape="1">
            <a:blip r:embed="rId3">
              <a:alphaModFix amt="5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8159" y="2127602"/>
            <a:ext cx="10972800" cy="4354672"/>
          </a:xfrm>
        </p:spPr>
        <p:txBody>
          <a:bodyPr>
            <a:noAutofit/>
          </a:bodyPr>
          <a:lstStyle/>
          <a:p>
            <a:pPr marL="0" indent="0" algn="ctr">
              <a:buNone/>
            </a:pPr>
            <a:r>
              <a:rPr lang="en-US" sz="3200" b="1"/>
              <a:t>There was a child went forth every day, And the first object looked upon…. And that object became part of him for the day or a certain part of the day, or for many years or stretching cycles of years.</a:t>
            </a:r>
          </a:p>
          <a:p>
            <a:pPr marL="0" indent="0" algn="ctr">
              <a:buNone/>
            </a:pPr>
            <a:endParaRPr lang="en-US" sz="3200" b="1"/>
          </a:p>
          <a:p>
            <a:pPr marL="0" indent="0" algn="r">
              <a:buNone/>
            </a:pPr>
            <a:r>
              <a:rPr lang="en-US" sz="3200" b="1"/>
              <a:t>-Walt Whitman</a:t>
            </a:r>
          </a:p>
        </p:txBody>
      </p:sp>
    </p:spTree>
    <p:extLst>
      <p:ext uri="{BB962C8B-B14F-4D97-AF65-F5344CB8AC3E}">
        <p14:creationId xmlns:p14="http://schemas.microsoft.com/office/powerpoint/2010/main" val="1686025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420805-5AEC-4D7C-8427-3BF9BE88536C}"/>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a:p>
            <a:endParaRPr lang="en-US"/>
          </a:p>
        </p:txBody>
      </p:sp>
      <p:sp>
        <p:nvSpPr>
          <p:cNvPr id="2" name="Title 1">
            <a:extLst>
              <a:ext uri="{FF2B5EF4-FFF2-40B4-BE49-F238E27FC236}">
                <a16:creationId xmlns:a16="http://schemas.microsoft.com/office/drawing/2014/main" id="{A8F82306-50BA-431A-BD6D-06654D047A05}"/>
              </a:ext>
            </a:extLst>
          </p:cNvPr>
          <p:cNvSpPr>
            <a:spLocks noGrp="1"/>
          </p:cNvSpPr>
          <p:nvPr>
            <p:ph type="title"/>
          </p:nvPr>
        </p:nvSpPr>
        <p:spPr>
          <a:xfrm>
            <a:off x="165000" y="1027554"/>
            <a:ext cx="10972800" cy="1037561"/>
          </a:xfrm>
        </p:spPr>
        <p:txBody>
          <a:bodyPr/>
          <a:lstStyle/>
          <a:p>
            <a:r>
              <a:rPr lang="en-US"/>
              <a:t>Prevalence</a:t>
            </a:r>
          </a:p>
        </p:txBody>
      </p:sp>
      <p:graphicFrame>
        <p:nvGraphicFramePr>
          <p:cNvPr id="4" name="Diagram 4">
            <a:extLst>
              <a:ext uri="{FF2B5EF4-FFF2-40B4-BE49-F238E27FC236}">
                <a16:creationId xmlns:a16="http://schemas.microsoft.com/office/drawing/2014/main" id="{E1AE0C8B-9CD9-403D-AEF2-22EEC3E29876}"/>
              </a:ext>
            </a:extLst>
          </p:cNvPr>
          <p:cNvGraphicFramePr/>
          <p:nvPr>
            <p:extLst>
              <p:ext uri="{D42A27DB-BD31-4B8C-83A1-F6EECF244321}">
                <p14:modId xmlns:p14="http://schemas.microsoft.com/office/powerpoint/2010/main" val="3899451221"/>
              </p:ext>
            </p:extLst>
          </p:nvPr>
        </p:nvGraphicFramePr>
        <p:xfrm>
          <a:off x="647700" y="1721224"/>
          <a:ext cx="11150600" cy="4920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1944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420805-5AEC-4D7C-8427-3BF9BE88536C}"/>
              </a:ext>
            </a:extLst>
          </p:cNvPr>
          <p:cNvSpPr>
            <a:spLocks noGrp="1"/>
          </p:cNvSpPr>
          <p:nvPr>
            <p:ph idx="1"/>
          </p:nvPr>
        </p:nvSpPr>
        <p:spPr>
          <a:xfrm>
            <a:off x="647700" y="1849962"/>
            <a:ext cx="10972800" cy="4336565"/>
          </a:xfrm>
        </p:spPr>
        <p:txBody>
          <a:bodyPr vert="horz" lIns="91440" tIns="45720" rIns="91440" bIns="45720" rtlCol="0" anchor="t">
            <a:normAutofit/>
          </a:bodyPr>
          <a:lstStyle/>
          <a:p>
            <a:endParaRPr lang="en-US">
              <a:cs typeface="Calibri"/>
            </a:endParaRPr>
          </a:p>
          <a:p>
            <a:endParaRPr lang="en-US">
              <a:cs typeface="Calibri"/>
            </a:endParaRPr>
          </a:p>
          <a:p>
            <a:endParaRPr lang="en-US"/>
          </a:p>
        </p:txBody>
      </p:sp>
      <p:graphicFrame>
        <p:nvGraphicFramePr>
          <p:cNvPr id="4" name="Diagram 4">
            <a:extLst>
              <a:ext uri="{FF2B5EF4-FFF2-40B4-BE49-F238E27FC236}">
                <a16:creationId xmlns:a16="http://schemas.microsoft.com/office/drawing/2014/main" id="{E1AE0C8B-9CD9-403D-AEF2-22EEC3E29876}"/>
              </a:ext>
            </a:extLst>
          </p:cNvPr>
          <p:cNvGraphicFramePr/>
          <p:nvPr>
            <p:extLst>
              <p:ext uri="{D42A27DB-BD31-4B8C-83A1-F6EECF244321}">
                <p14:modId xmlns:p14="http://schemas.microsoft.com/office/powerpoint/2010/main" val="155661985"/>
              </p:ext>
            </p:extLst>
          </p:nvPr>
        </p:nvGraphicFramePr>
        <p:xfrm>
          <a:off x="647700" y="2451100"/>
          <a:ext cx="11150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B591EA7F-A640-4434-A7BB-2676968B9EA8}"/>
              </a:ext>
            </a:extLst>
          </p:cNvPr>
          <p:cNvSpPr txBox="1">
            <a:spLocks/>
          </p:cNvSpPr>
          <p:nvPr/>
        </p:nvSpPr>
        <p:spPr>
          <a:xfrm>
            <a:off x="165000" y="1027554"/>
            <a:ext cx="10972800" cy="1037561"/>
          </a:xfrm>
          <a:prstGeom prst="rect">
            <a:avLst/>
          </a:prstGeom>
        </p:spPr>
        <p:txBody>
          <a:bodyPr lIns="38396" tIns="19198" rIns="38396" bIns="19198" anchor="t">
            <a:noAutofit/>
          </a:bodyPr>
          <a:lstStyle>
            <a:lvl1pPr algn="l" defTabSz="914400" rtl="0" eaLnBrk="1" latinLnBrk="0" hangingPunct="1">
              <a:lnSpc>
                <a:spcPct val="90000"/>
              </a:lnSpc>
              <a:spcBef>
                <a:spcPct val="0"/>
              </a:spcBef>
              <a:buNone/>
              <a:defRPr sz="4400" b="1" kern="1200" baseline="0">
                <a:solidFill>
                  <a:srgbClr val="09503A"/>
                </a:solidFill>
                <a:latin typeface="+mj-lt"/>
                <a:ea typeface="+mj-ea"/>
                <a:cs typeface="+mj-cs"/>
              </a:defRPr>
            </a:lvl1pPr>
          </a:lstStyle>
          <a:p>
            <a:r>
              <a:rPr lang="en-US"/>
              <a:t>Prevalence</a:t>
            </a:r>
          </a:p>
        </p:txBody>
      </p:sp>
    </p:spTree>
    <p:extLst>
      <p:ext uri="{BB962C8B-B14F-4D97-AF65-F5344CB8AC3E}">
        <p14:creationId xmlns:p14="http://schemas.microsoft.com/office/powerpoint/2010/main" val="4199560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847" y="2217588"/>
            <a:ext cx="11360988" cy="4509093"/>
          </a:xfrm>
        </p:spPr>
        <p:txBody>
          <a:bodyPr lIns="38396" tIns="19198" rIns="38396" bIns="19198" anchor="t">
            <a:normAutofit lnSpcReduction="10000"/>
          </a:bodyPr>
          <a:lstStyle/>
          <a:p>
            <a:r>
              <a:rPr lang="en-US" sz="3200" b="1">
                <a:solidFill>
                  <a:schemeClr val="accent6">
                    <a:lumMod val="75000"/>
                  </a:schemeClr>
                </a:solidFill>
              </a:rPr>
              <a:t>26% </a:t>
            </a:r>
            <a:r>
              <a:rPr lang="en-US" sz="3200"/>
              <a:t>of children in the United States will </a:t>
            </a:r>
            <a:r>
              <a:rPr lang="en-US" sz="3200" b="1">
                <a:solidFill>
                  <a:schemeClr val="accent6">
                    <a:lumMod val="75000"/>
                  </a:schemeClr>
                </a:solidFill>
              </a:rPr>
              <a:t>witness or experience</a:t>
            </a:r>
            <a:r>
              <a:rPr lang="en-US" sz="3200"/>
              <a:t> a traumatic event </a:t>
            </a:r>
            <a:r>
              <a:rPr lang="en-US" sz="3200" b="1">
                <a:solidFill>
                  <a:schemeClr val="accent6">
                    <a:lumMod val="75000"/>
                  </a:schemeClr>
                </a:solidFill>
              </a:rPr>
              <a:t>before they turn four </a:t>
            </a:r>
            <a:br>
              <a:rPr lang="en-US" sz="3200" b="1">
                <a:solidFill>
                  <a:schemeClr val="accent6">
                    <a:lumMod val="75000"/>
                  </a:schemeClr>
                </a:solidFill>
              </a:rPr>
            </a:br>
            <a:r>
              <a:rPr lang="en-US" sz="2400" b="1"/>
              <a:t>(</a:t>
            </a:r>
            <a:r>
              <a:rPr lang="en-US" sz="2400">
                <a:ea typeface="+mn-lt"/>
                <a:cs typeface="+mn-lt"/>
              </a:rPr>
              <a:t>National Center for Mental Health Promotion and Youth Violence Prevention, 2012)</a:t>
            </a:r>
            <a:endParaRPr lang="en-US" sz="2400">
              <a:solidFill>
                <a:schemeClr val="accent6">
                  <a:lumMod val="75000"/>
                </a:schemeClr>
              </a:solidFill>
              <a:cs typeface="Arial" panose="020B0604020202020204"/>
            </a:endParaRPr>
          </a:p>
          <a:p>
            <a:r>
              <a:rPr lang="en-US" sz="3200">
                <a:cs typeface="Arial"/>
              </a:rPr>
              <a:t>1 in 6 children ages 2-8 had a diagnosed mental, behavioral, or developmental disorder.</a:t>
            </a:r>
            <a:r>
              <a:rPr lang="en-US" sz="2400">
                <a:cs typeface="Arial"/>
              </a:rPr>
              <a:t> (Cree et al., 2016). </a:t>
            </a:r>
            <a:endParaRPr lang="en-US" sz="2400"/>
          </a:p>
          <a:p>
            <a:r>
              <a:rPr lang="en-US" sz="3200"/>
              <a:t>The majority of </a:t>
            </a:r>
            <a:r>
              <a:rPr lang="en-US" sz="3200" b="1">
                <a:solidFill>
                  <a:schemeClr val="accent6">
                    <a:lumMod val="75000"/>
                  </a:schemeClr>
                </a:solidFill>
              </a:rPr>
              <a:t>youth in juvenile detention </a:t>
            </a:r>
            <a:r>
              <a:rPr lang="en-US" sz="3200"/>
              <a:t>have been exposed to </a:t>
            </a:r>
            <a:r>
              <a:rPr lang="en-US" sz="3200" b="1">
                <a:solidFill>
                  <a:schemeClr val="accent6">
                    <a:lumMod val="75000"/>
                  </a:schemeClr>
                </a:solidFill>
              </a:rPr>
              <a:t>6 or more traumatic incidents </a:t>
            </a:r>
            <a:r>
              <a:rPr lang="en-US" sz="3200"/>
              <a:t>by the time they are detained; the </a:t>
            </a:r>
            <a:r>
              <a:rPr lang="en-US" sz="3200" b="1">
                <a:solidFill>
                  <a:schemeClr val="accent6">
                    <a:lumMod val="75000"/>
                  </a:schemeClr>
                </a:solidFill>
              </a:rPr>
              <a:t>average number </a:t>
            </a:r>
            <a:r>
              <a:rPr lang="en-US" sz="3200"/>
              <a:t>of exposures for detained youth is </a:t>
            </a:r>
            <a:r>
              <a:rPr lang="en-US" sz="3200" b="1">
                <a:solidFill>
                  <a:schemeClr val="accent6">
                    <a:lumMod val="75000"/>
                  </a:schemeClr>
                </a:solidFill>
              </a:rPr>
              <a:t>14</a:t>
            </a:r>
            <a:br>
              <a:rPr lang="en-US" sz="3200" b="1">
                <a:solidFill>
                  <a:schemeClr val="accent6">
                    <a:lumMod val="75000"/>
                  </a:schemeClr>
                </a:solidFill>
              </a:rPr>
            </a:br>
            <a:r>
              <a:rPr lang="en-US" sz="2600">
                <a:ea typeface="+mn-lt"/>
                <a:cs typeface="+mn-lt"/>
              </a:rPr>
              <a:t>(Abram et al., 2004)</a:t>
            </a:r>
            <a:endParaRPr lang="en-US" b="1">
              <a:ea typeface="+mn-lt"/>
              <a:cs typeface="+mn-lt"/>
            </a:endParaRPr>
          </a:p>
        </p:txBody>
      </p:sp>
      <p:sp>
        <p:nvSpPr>
          <p:cNvPr id="5" name="Title 1">
            <a:extLst>
              <a:ext uri="{FF2B5EF4-FFF2-40B4-BE49-F238E27FC236}">
                <a16:creationId xmlns:a16="http://schemas.microsoft.com/office/drawing/2014/main" id="{C2ADC65C-DF41-4463-AC58-B1181FF0FCD9}"/>
              </a:ext>
            </a:extLst>
          </p:cNvPr>
          <p:cNvSpPr txBox="1">
            <a:spLocks/>
          </p:cNvSpPr>
          <p:nvPr/>
        </p:nvSpPr>
        <p:spPr>
          <a:xfrm>
            <a:off x="165000" y="1027554"/>
            <a:ext cx="10972800" cy="1037561"/>
          </a:xfrm>
          <a:prstGeom prst="rect">
            <a:avLst/>
          </a:prstGeom>
        </p:spPr>
        <p:txBody>
          <a:bodyPr lIns="38396" tIns="19198" rIns="38396" bIns="19198" anchor="t">
            <a:noAutofit/>
          </a:bodyPr>
          <a:lstStyle>
            <a:lvl1pPr algn="l" defTabSz="914400" rtl="0" eaLnBrk="1" latinLnBrk="0" hangingPunct="1">
              <a:lnSpc>
                <a:spcPct val="90000"/>
              </a:lnSpc>
              <a:spcBef>
                <a:spcPct val="0"/>
              </a:spcBef>
              <a:buNone/>
              <a:defRPr sz="4400" b="1" kern="1200" baseline="0">
                <a:solidFill>
                  <a:srgbClr val="09503A"/>
                </a:solidFill>
                <a:latin typeface="+mj-lt"/>
                <a:ea typeface="+mj-ea"/>
                <a:cs typeface="+mj-cs"/>
              </a:defRPr>
            </a:lvl1pPr>
          </a:lstStyle>
          <a:p>
            <a:r>
              <a:rPr lang="en-US"/>
              <a:t>Prevalence</a:t>
            </a:r>
          </a:p>
        </p:txBody>
      </p:sp>
    </p:spTree>
    <p:extLst>
      <p:ext uri="{BB962C8B-B14F-4D97-AF65-F5344CB8AC3E}">
        <p14:creationId xmlns:p14="http://schemas.microsoft.com/office/powerpoint/2010/main" val="128302566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marL="457200" indent="-457200" algn="l">
          <a:buFont typeface="Arial" panose="020B0604020202020204" pitchFamily="34" charset="0"/>
          <a:buChar char="•"/>
          <a:defRPr sz="28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BFD80C8EB4A049883C815D59344A4C" ma:contentTypeVersion="11" ma:contentTypeDescription="Create a new document." ma:contentTypeScope="" ma:versionID="8954760837c3f6d1d604e5413cd5b26d">
  <xsd:schema xmlns:xsd="http://www.w3.org/2001/XMLSchema" xmlns:xs="http://www.w3.org/2001/XMLSchema" xmlns:p="http://schemas.microsoft.com/office/2006/metadata/properties" xmlns:ns2="6ad02b95-fff2-4d68-93e5-21c79b092f05" xmlns:ns3="919a60d5-ddfe-4a22-a133-b2b51899993c" targetNamespace="http://schemas.microsoft.com/office/2006/metadata/properties" ma:root="true" ma:fieldsID="1e395ce114746df508bee3624c6be643" ns2:_="" ns3:_="">
    <xsd:import namespace="6ad02b95-fff2-4d68-93e5-21c79b092f05"/>
    <xsd:import namespace="919a60d5-ddfe-4a22-a133-b2b51899993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02b95-fff2-4d68-93e5-21c79b092f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9a60d5-ddfe-4a22-a133-b2b51899993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FD36C8-96D2-4EAA-95D6-BDCFB5C01AC2}">
  <ds:schemaRefs>
    <ds:schemaRef ds:uri="http://schemas.microsoft.com/sharepoint/v3/contenttype/forms"/>
  </ds:schemaRefs>
</ds:datastoreItem>
</file>

<file path=customXml/itemProps2.xml><?xml version="1.0" encoding="utf-8"?>
<ds:datastoreItem xmlns:ds="http://schemas.openxmlformats.org/officeDocument/2006/customXml" ds:itemID="{94051847-70A9-4BA6-9140-ABC029473B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d02b95-fff2-4d68-93e5-21c79b092f05"/>
    <ds:schemaRef ds:uri="919a60d5-ddfe-4a22-a133-b2b518999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AA20E2-1BEB-42A5-A73C-1CF21E3D1A68}">
  <ds:schemaRefs>
    <ds:schemaRef ds:uri="http://schemas.microsoft.com/office/2006/metadata/properties"/>
    <ds:schemaRef ds:uri="http://www.w3.org/XML/1998/namespace"/>
    <ds:schemaRef ds:uri="http://schemas.microsoft.com/office/2006/documentManagement/types"/>
    <ds:schemaRef ds:uri="6ad02b95-fff2-4d68-93e5-21c79b092f05"/>
    <ds:schemaRef ds:uri="http://purl.org/dc/dcmitype/"/>
    <ds:schemaRef ds:uri="http://purl.org/dc/elements/1.1/"/>
    <ds:schemaRef ds:uri="919a60d5-ddfe-4a22-a133-b2b51899993c"/>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7223</TotalTime>
  <Words>1646</Words>
  <Application>Microsoft Office PowerPoint</Application>
  <PresentationFormat>Widescreen</PresentationFormat>
  <Paragraphs>88</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Arial,Sans-Serif</vt:lpstr>
      <vt:lpstr>Calibri</vt:lpstr>
      <vt:lpstr>Calibri Light</vt:lpstr>
      <vt:lpstr>Segoe UI</vt:lpstr>
      <vt:lpstr>1_Office Theme</vt:lpstr>
      <vt:lpstr>TSTN Slide Deck  Trauma Services and Training Network tstn.msu.edu TSTN Facebook Page: https://www.facebook.com/msu.tstn/ Buffalo Manual: https://socialwork.buffalo.edu  </vt:lpstr>
      <vt:lpstr>Trauma Basics</vt:lpstr>
      <vt:lpstr>What is one word you use to describe trauma?</vt:lpstr>
      <vt:lpstr>PowerPoint Presentation</vt:lpstr>
      <vt:lpstr>Prevalence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TSTN Slide Deck </dc:title>
  <dc:creator>Cheryl Williams-Hecksel</dc:creator>
  <cp:lastModifiedBy>Bailey J. Akers</cp:lastModifiedBy>
  <cp:revision>451</cp:revision>
  <dcterms:created xsi:type="dcterms:W3CDTF">2021-02-25T17:25:49Z</dcterms:created>
  <dcterms:modified xsi:type="dcterms:W3CDTF">2022-08-29T17:06:38Z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0x010100ABBFD80C8EB4A049883C815D59344A4C</vt:lpwstr>
  </property>
  <property fmtid="{D5CDD505-2E9C-101B-9397-08002B2CF9AE}" pid="3" name="ComplianceAssetId">
    <vt:lpwstr/>
  </property>
  <property fmtid="{D5CDD505-2E9C-101B-9397-08002B2CF9AE}" pid="4" name="_ExtendedDescription">
    <vt:lpwstr/>
  </property>
</Properties>
</file>