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1" r:id="rId4"/>
  </p:sldMasterIdLst>
  <p:notesMasterIdLst>
    <p:notesMasterId r:id="rId11"/>
  </p:notesMasterIdLst>
  <p:handoutMasterIdLst>
    <p:handoutMasterId r:id="rId12"/>
  </p:handoutMasterIdLst>
  <p:sldIdLst>
    <p:sldId id="1132" r:id="rId5"/>
    <p:sldId id="314" r:id="rId6"/>
    <p:sldId id="352" r:id="rId7"/>
    <p:sldId id="353" r:id="rId8"/>
    <p:sldId id="354" r:id="rId9"/>
    <p:sldId id="32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ress Response" id="{13204FFE-2DAA-4827-87EB-187B3ACE5862}">
          <p14:sldIdLst>
            <p14:sldId id="1132"/>
            <p14:sldId id="314"/>
            <p14:sldId id="352"/>
            <p14:sldId id="353"/>
            <p14:sldId id="354"/>
            <p14:sldId id="32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kers, Bailey" initials="AB" lastIdx="25" clrIdx="0">
    <p:extLst>
      <p:ext uri="{19B8F6BF-5375-455C-9EA6-DF929625EA0E}">
        <p15:presenceInfo xmlns:p15="http://schemas.microsoft.com/office/powerpoint/2012/main" userId="S::akersbai@msu.edu::9afac176-a489-439a-b23a-3195f085e928" providerId="AD"/>
      </p:ext>
    </p:extLst>
  </p:cmAuthor>
  <p:cmAuthor id="2" name="Akers, Bailey" initials="AB [2]" lastIdx="7" clrIdx="1">
    <p:extLst>
      <p:ext uri="{19B8F6BF-5375-455C-9EA6-DF929625EA0E}">
        <p15:presenceInfo xmlns:p15="http://schemas.microsoft.com/office/powerpoint/2012/main" userId="S::bakers@ioniacounty.org::ab528ed4-c962-4ed0-bfa5-67ff2f9f6a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303"/>
    <a:srgbClr val="FF9393"/>
    <a:srgbClr val="DADEEA"/>
    <a:srgbClr val="FFDFE0"/>
    <a:srgbClr val="EE7E97"/>
    <a:srgbClr val="54BEF3"/>
    <a:srgbClr val="B0E2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306CAD-AE64-A396-A61C-2FAFBCD7F587}" v="6" dt="2022-08-16T22:04:26.3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72859" autoAdjust="0"/>
  </p:normalViewPr>
  <p:slideViewPr>
    <p:cSldViewPr snapToGrid="0">
      <p:cViewPr varScale="1">
        <p:scale>
          <a:sx n="59" d="100"/>
          <a:sy n="59" d="100"/>
        </p:scale>
        <p:origin x="1603" y="67"/>
      </p:cViewPr>
      <p:guideLst/>
    </p:cSldViewPr>
  </p:slideViewPr>
  <p:outlineViewPr>
    <p:cViewPr>
      <p:scale>
        <a:sx n="33" d="100"/>
        <a:sy n="33" d="100"/>
      </p:scale>
      <p:origin x="0" y="-14856"/>
    </p:cViewPr>
  </p:outlineViewPr>
  <p:notesTextViewPr>
    <p:cViewPr>
      <p:scale>
        <a:sx n="1" d="1"/>
        <a:sy n="1" d="1"/>
      </p:scale>
      <p:origin x="0" y="0"/>
    </p:cViewPr>
  </p:notesTextViewPr>
  <p:sorterViewPr>
    <p:cViewPr>
      <p:scale>
        <a:sx n="100" d="100"/>
        <a:sy n="100" d="100"/>
      </p:scale>
      <p:origin x="0" y="-20004"/>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CB0C71-D64B-41BD-BBCB-D751DF0CA231}"/>
              </a:ext>
            </a:extLst>
          </p:cNvPr>
          <p:cNvSpPr>
            <a:spLocks noGrp="1"/>
          </p:cNvSpPr>
          <p:nvPr>
            <p:ph type="dt" sz="quarter" idx="1"/>
          </p:nvPr>
        </p:nvSpPr>
        <p:spPr>
          <a:xfrm>
            <a:off x="3884613" y="3"/>
            <a:ext cx="2971800" cy="458788"/>
          </a:xfrm>
          <a:prstGeom prst="rect">
            <a:avLst/>
          </a:prstGeom>
        </p:spPr>
        <p:txBody>
          <a:bodyPr vert="horz" lIns="91440" tIns="45720" rIns="91440" bIns="45720" rtlCol="0"/>
          <a:lstStyle>
            <a:lvl1pPr algn="r">
              <a:defRPr sz="1200"/>
            </a:lvl1pPr>
          </a:lstStyle>
          <a:p>
            <a:fld id="{B1486E21-2B67-4652-A842-E3C11B932B87}" type="datetimeFigureOut">
              <a:rPr lang="en-US" smtClean="0"/>
              <a:t>8/29/2022</a:t>
            </a:fld>
            <a:endParaRPr lang="en-US"/>
          </a:p>
        </p:txBody>
      </p:sp>
      <p:sp>
        <p:nvSpPr>
          <p:cNvPr id="5" name="Slide Number Placeholder 4">
            <a:extLst>
              <a:ext uri="{FF2B5EF4-FFF2-40B4-BE49-F238E27FC236}">
                <a16:creationId xmlns:a16="http://schemas.microsoft.com/office/drawing/2014/main" id="{A7EBA64D-2FED-4035-9829-F60C6B6CC1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11C6D2-9B3E-4DDD-ABBC-17A92D77648E}" type="slidenum">
              <a:rPr lang="en-US" smtClean="0"/>
              <a:t>‹#›</a:t>
            </a:fld>
            <a:endParaRPr lang="en-US"/>
          </a:p>
        </p:txBody>
      </p:sp>
      <p:sp>
        <p:nvSpPr>
          <p:cNvPr id="8" name="Footer Placeholder 7">
            <a:extLst>
              <a:ext uri="{FF2B5EF4-FFF2-40B4-BE49-F238E27FC236}">
                <a16:creationId xmlns:a16="http://schemas.microsoft.com/office/drawing/2014/main" id="{556DBF51-4ABB-4DFB-B22C-A1EA289E69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pic>
        <p:nvPicPr>
          <p:cNvPr id="10" name="Picture 9">
            <a:extLst>
              <a:ext uri="{FF2B5EF4-FFF2-40B4-BE49-F238E27FC236}">
                <a16:creationId xmlns:a16="http://schemas.microsoft.com/office/drawing/2014/main" id="{EABE48CB-E348-49C3-9887-979B4A7E7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
            <a:ext cx="3884613" cy="1026689"/>
          </a:xfrm>
          <a:prstGeom prst="rect">
            <a:avLst/>
          </a:prstGeom>
        </p:spPr>
      </p:pic>
    </p:spTree>
    <p:extLst>
      <p:ext uri="{BB962C8B-B14F-4D97-AF65-F5344CB8AC3E}">
        <p14:creationId xmlns:p14="http://schemas.microsoft.com/office/powerpoint/2010/main" val="853053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49AB168A-D0A4-49D0-B240-B4EE8635485D}" type="datetimeFigureOut">
              <a:rPr lang="en-US" smtClean="0"/>
              <a:t>8/29/2022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8" name="Slide Number Placeholder 7">
            <a:extLst>
              <a:ext uri="{FF2B5EF4-FFF2-40B4-BE49-F238E27FC236}">
                <a16:creationId xmlns:a16="http://schemas.microsoft.com/office/drawing/2014/main" id="{7809C4A4-A405-4771-8245-7525E65E8A1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098B9-E14D-4218-8D9A-7EB382175B19}" type="slidenum">
              <a:rPr lang="en-US" smtClean="0"/>
              <a:t>‹#›</a:t>
            </a:fld>
            <a:endParaRPr lang="en-US"/>
          </a:p>
        </p:txBody>
      </p:sp>
      <p:pic>
        <p:nvPicPr>
          <p:cNvPr id="10" name="Picture 9">
            <a:extLst>
              <a:ext uri="{FF2B5EF4-FFF2-40B4-BE49-F238E27FC236}">
                <a16:creationId xmlns:a16="http://schemas.microsoft.com/office/drawing/2014/main" id="{C038A7BE-4A71-4853-90FA-1B193BC04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03" y="37721"/>
            <a:ext cx="5378220" cy="799563"/>
          </a:xfrm>
          <a:prstGeom prst="rect">
            <a:avLst/>
          </a:prstGeom>
        </p:spPr>
      </p:pic>
    </p:spTree>
    <p:extLst>
      <p:ext uri="{BB962C8B-B14F-4D97-AF65-F5344CB8AC3E}">
        <p14:creationId xmlns:p14="http://schemas.microsoft.com/office/powerpoint/2010/main" val="3599546104"/>
      </p:ext>
    </p:extLst>
  </p:cSld>
  <p:clrMap bg1="lt1" tx1="dk1" bg2="lt2" tx2="dk2" accent1="accent1" accent2="accent2" accent3="accent3" accent4="accent4" accent5="accent5" accent6="accent6" hlink="hlink" folHlink="folHlink"/>
  <p:notesStyle>
    <a:lvl1pPr marL="0" indent="0" algn="l" defTabSz="914400" rtl="0" eaLnBrk="1" latinLnBrk="0" hangingPunct="1">
      <a:buFont typeface="Arial" panose="020B0604020202020204" pitchFamily="34" charset="0"/>
      <a:buNone/>
      <a:defRPr sz="1200" b="0" kern="1200">
        <a:solidFill>
          <a:schemeClr val="tx1"/>
        </a:solidFill>
        <a:latin typeface="+mn-lt"/>
        <a:ea typeface="+mn-ea"/>
        <a:cs typeface="+mn-cs"/>
      </a:defRPr>
    </a:lvl1pPr>
    <a:lvl2pPr marL="4572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ocialwork.buffalo.edu/social-research/institutes-centers/institute-on-trauma-and-trauma-informed-care/Trauma-Informed-Organizational-Change-Manual0.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can discuss traumatic stress, one needs to understand the natural Fight Flight and Freeze response.</a:t>
            </a:r>
          </a:p>
        </p:txBody>
      </p:sp>
      <p:sp>
        <p:nvSpPr>
          <p:cNvPr id="4" name="Slide Number Placeholder 3"/>
          <p:cNvSpPr>
            <a:spLocks noGrp="1"/>
          </p:cNvSpPr>
          <p:nvPr>
            <p:ph type="sldNum" sz="quarter" idx="5"/>
          </p:nvPr>
        </p:nvSpPr>
        <p:spPr/>
        <p:txBody>
          <a:bodyPr/>
          <a:lstStyle/>
          <a:p>
            <a:fld id="{687098B9-E14D-4218-8D9A-7EB382175B19}" type="slidenum">
              <a:rPr lang="en-US" smtClean="0"/>
              <a:t>1</a:t>
            </a:fld>
            <a:endParaRPr lang="en-US"/>
          </a:p>
        </p:txBody>
      </p:sp>
    </p:spTree>
    <p:extLst>
      <p:ext uri="{BB962C8B-B14F-4D97-AF65-F5344CB8AC3E}">
        <p14:creationId xmlns:p14="http://schemas.microsoft.com/office/powerpoint/2010/main" val="2743941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dirty="0">
                <a:cs typeface="Calibri"/>
              </a:rPr>
              <a:t>Stress Response: Definition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dirty="0">
                <a:cs typeface="Calibri"/>
              </a:rPr>
              <a:t>Level: Beginning/Intermediate/Clinical</a:t>
            </a:r>
            <a:endParaRPr lang="en-US" b="1" dirty="0"/>
          </a:p>
          <a:p>
            <a:endParaRPr lang="en-US" b="1" dirty="0"/>
          </a:p>
          <a:p>
            <a:r>
              <a:rPr lang="en-US" b="1" dirty="0"/>
              <a:t>Discussion</a:t>
            </a:r>
          </a:p>
          <a:p>
            <a:r>
              <a:rPr lang="en-US" b="0" dirty="0"/>
              <a:t>Stress Response/ Fight-Flight-Freeze: </a:t>
            </a:r>
            <a:r>
              <a:rPr lang="en-US" dirty="0"/>
              <a:t>The body’s natural response to threat/danger, characterized by stress hormones readying the body to either fight (aggression), flee (escape), or freeze (inaction). This response tends to be overactive in individuals who have experienced trauma (The Institute on Trauma and Trauma-Informed Care, 2021)</a:t>
            </a:r>
          </a:p>
          <a:p>
            <a:endParaRPr lang="en-US" dirty="0">
              <a:cs typeface="Calibri"/>
            </a:endParaRPr>
          </a:p>
          <a:p>
            <a:endParaRPr lang="en-US" dirty="0">
              <a:cs typeface="Calibri"/>
            </a:endParaRPr>
          </a:p>
          <a:p>
            <a:r>
              <a:rPr lang="en-US" b="1" dirty="0">
                <a:cs typeface="Calibri"/>
              </a:rPr>
              <a:t>Sources</a:t>
            </a:r>
            <a:r>
              <a:rPr lang="en-US" dirty="0">
                <a:cs typeface="Calibri"/>
              </a:rPr>
              <a:t>: </a:t>
            </a:r>
          </a:p>
          <a:p>
            <a:pPr marL="171450" indent="-171450">
              <a:buFont typeface="Arial,Sans-Serif"/>
              <a:buChar char="•"/>
            </a:pPr>
            <a:r>
              <a:rPr lang="en-US" dirty="0"/>
              <a:t>The Institute on Trauma and Trauma-Informed Care. (2021, October). Trauma-Informed Organizational Change Manual. University at Buffalo School of Social Work. </a:t>
            </a:r>
            <a:r>
              <a:rPr lang="en-US" dirty="0">
                <a:hlinkClick r:id="rId3"/>
              </a:rPr>
              <a:t>http://socialwork.buffalo.edu/social-research/institutes-centers/institute-on-trauma-and-trauma-informed-care/Trauma-Informed-Organizational-Change-Manual0.html</a:t>
            </a:r>
            <a:endParaRPr lang="en-US" dirty="0">
              <a:cs typeface="Calibri"/>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F69783F-1DAD-4AF8-A4BA-233D55775023}" type="slidenum">
              <a:rPr lang="en-US" smtClean="0"/>
              <a:t>2</a:t>
            </a:fld>
            <a:endParaRPr lang="en-US"/>
          </a:p>
        </p:txBody>
      </p:sp>
    </p:spTree>
    <p:extLst>
      <p:ext uri="{BB962C8B-B14F-4D97-AF65-F5344CB8AC3E}">
        <p14:creationId xmlns:p14="http://schemas.microsoft.com/office/powerpoint/2010/main" val="2370992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dirty="0">
                <a:cs typeface="Calibri"/>
              </a:rPr>
              <a:t>Stress Response: Example 1A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dirty="0">
                <a:cs typeface="Calibri"/>
              </a:rPr>
              <a:t>Level: Beginner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r>
              <a:rPr lang="en-US" b="1" dirty="0"/>
              <a:t>Narration: </a:t>
            </a:r>
            <a:r>
              <a:rPr lang="en-US" dirty="0"/>
              <a:t>Now imagine that you are taking a nice walk through a park near your home.  You’ve done this many times, and it’s peaceful.  A place to think, listen</a:t>
            </a:r>
            <a:r>
              <a:rPr lang="en-US" baseline="0" dirty="0"/>
              <a:t> to nature. As you are walking, you look down and see movement to your right.  </a:t>
            </a:r>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Sourced from: Kelley </a:t>
            </a:r>
            <a:r>
              <a:rPr lang="en-US" dirty="0" err="1">
                <a:cs typeface="Calibri"/>
              </a:rPr>
              <a:t>Blanck</a:t>
            </a:r>
            <a:r>
              <a:rPr lang="en-US" dirty="0">
                <a:cs typeface="Calibri"/>
              </a:rPr>
              <a:t>, LMSW “Understanding Trauma” Presentation</a:t>
            </a:r>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9C4CBE54-04D9-4E53-B88C-BCBFA536F2D6}" type="slidenum">
              <a:rPr lang="en-US" smtClean="0"/>
              <a:t>3</a:t>
            </a:fld>
            <a:endParaRPr lang="en-US"/>
          </a:p>
        </p:txBody>
      </p:sp>
    </p:spTree>
    <p:extLst>
      <p:ext uri="{BB962C8B-B14F-4D97-AF65-F5344CB8AC3E}">
        <p14:creationId xmlns:p14="http://schemas.microsoft.com/office/powerpoint/2010/main" val="1815371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dirty="0">
                <a:cs typeface="Calibri"/>
              </a:rPr>
              <a:t>Stress Response: Example 1B</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dirty="0">
                <a:cs typeface="Calibri"/>
              </a:rPr>
              <a:t>Level: Beginner</a:t>
            </a:r>
          </a:p>
          <a:p>
            <a:endParaRPr lang="en-US" dirty="0"/>
          </a:p>
          <a:p>
            <a:r>
              <a:rPr lang="en-US" b="1" dirty="0"/>
              <a:t>Narration: </a:t>
            </a:r>
            <a:r>
              <a:rPr lang="en-US" dirty="0"/>
              <a:t>Suddenly,</a:t>
            </a:r>
            <a:r>
              <a:rPr lang="en-US" baseline="0" dirty="0"/>
              <a:t> there is a huge snake slithering near your foot!  What do you do? What happens to your heart, your breathing, your vision?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Sourced from: Kelley </a:t>
            </a:r>
            <a:r>
              <a:rPr lang="en-US" dirty="0" err="1">
                <a:cs typeface="Calibri"/>
              </a:rPr>
              <a:t>Blanck</a:t>
            </a:r>
            <a:r>
              <a:rPr lang="en-US" dirty="0">
                <a:cs typeface="Calibri"/>
              </a:rPr>
              <a:t>, LMSW “Understanding Trauma” Presentation</a:t>
            </a:r>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9C4CBE54-04D9-4E53-B88C-BCBFA536F2D6}" type="slidenum">
              <a:rPr lang="en-US" smtClean="0"/>
              <a:t>4</a:t>
            </a:fld>
            <a:endParaRPr lang="en-US"/>
          </a:p>
        </p:txBody>
      </p:sp>
    </p:spTree>
    <p:extLst>
      <p:ext uri="{BB962C8B-B14F-4D97-AF65-F5344CB8AC3E}">
        <p14:creationId xmlns:p14="http://schemas.microsoft.com/office/powerpoint/2010/main" val="3971426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dirty="0">
                <a:cs typeface="Calibri"/>
              </a:rPr>
              <a:t>Stress Response: Example 1C</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dirty="0">
                <a:cs typeface="Calibri"/>
              </a:rPr>
              <a:t>Level: Beginner</a:t>
            </a:r>
          </a:p>
          <a:p>
            <a:endParaRPr lang="en-US" dirty="0"/>
          </a:p>
          <a:p>
            <a:r>
              <a:rPr lang="en-US" b="1" dirty="0"/>
              <a:t>Narration</a:t>
            </a:r>
            <a:r>
              <a:rPr lang="en-US" dirty="0"/>
              <a:t>: The next time you take a walk in that woods, you’re going to watch</a:t>
            </a:r>
            <a:r>
              <a:rPr lang="en-US" baseline="0" dirty="0"/>
              <a:t> the ground a lot more now.  And what about if you see a stick that looks like a snake?  Even if you’d been through that mark many times before without seeing a snake, seeing a snake once changes your perception of the park, and maybe makes you expect danger there.  Our brains are wired this way to generalize the direction of looking out for danger so that we can protect ourselves.</a:t>
            </a:r>
          </a:p>
          <a:p>
            <a:endParaRPr lang="en-US" baseline="0" dirty="0"/>
          </a:p>
          <a:p>
            <a:endParaRPr lang="en-US" baseline="0" dirty="0"/>
          </a:p>
          <a:p>
            <a:r>
              <a:rPr lang="en-US" b="1" baseline="0" dirty="0"/>
              <a:t>Optional Discussion: </a:t>
            </a:r>
          </a:p>
          <a:p>
            <a:pPr marL="171450" indent="-171450">
              <a:buFont typeface="Arial" panose="020B0604020202020204" pitchFamily="34" charset="0"/>
              <a:buChar char="•"/>
            </a:pPr>
            <a:r>
              <a:rPr lang="en-US" b="0" baseline="0" dirty="0"/>
              <a:t>Have you ever had an experience that you fought, flighted, or froze? Did it feel silly or warranted? Do you wish your body would have responded differently?</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Sourced from: Kelley </a:t>
            </a:r>
            <a:r>
              <a:rPr lang="en-US" dirty="0" err="1">
                <a:cs typeface="Calibri"/>
              </a:rPr>
              <a:t>Blanck</a:t>
            </a:r>
            <a:r>
              <a:rPr lang="en-US" dirty="0">
                <a:cs typeface="Calibri"/>
              </a:rPr>
              <a:t>, LMSW “Understanding Trauma” Presentation</a:t>
            </a:r>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9C4CBE54-04D9-4E53-B88C-BCBFA536F2D6}" type="slidenum">
              <a:rPr lang="en-US" smtClean="0"/>
              <a:t>5</a:t>
            </a:fld>
            <a:endParaRPr lang="en-US"/>
          </a:p>
        </p:txBody>
      </p:sp>
    </p:spTree>
    <p:extLst>
      <p:ext uri="{BB962C8B-B14F-4D97-AF65-F5344CB8AC3E}">
        <p14:creationId xmlns:p14="http://schemas.microsoft.com/office/powerpoint/2010/main" val="2040898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dirty="0">
                <a:cs typeface="Calibri"/>
              </a:rPr>
              <a:t>Stress Response: Brain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dirty="0">
                <a:cs typeface="Calibri"/>
              </a:rPr>
              <a:t>Level: Beginner/Intermediate/Clinical</a:t>
            </a:r>
          </a:p>
          <a:p>
            <a:endParaRPr lang="en-US" b="1" dirty="0"/>
          </a:p>
          <a:p>
            <a:r>
              <a:rPr lang="en-US" b="1" dirty="0"/>
              <a:t>Activity</a:t>
            </a:r>
            <a:r>
              <a:rPr lang="en-US" dirty="0"/>
              <a:t>: Have participants create a hand diagram of the brain. For video instruction: https://www.youtube.com/watch?v=gm9CIJ74Oxw</a:t>
            </a:r>
          </a:p>
          <a:p>
            <a:pPr marL="228600" indent="-228600">
              <a:buFont typeface="+mj-lt"/>
              <a:buAutoNum type="arabicPeriod"/>
            </a:pPr>
            <a:r>
              <a:rPr lang="en-US" dirty="0"/>
              <a:t>"Take one of your hands with palm up and fingers together. </a:t>
            </a:r>
          </a:p>
          <a:p>
            <a:pPr marL="228600" indent="-228600">
              <a:buAutoNum type="arabicPeriod"/>
            </a:pPr>
            <a:r>
              <a:rPr lang="en-US" dirty="0"/>
              <a:t>Tuck your thumb into your palm. Your thumb represents the Amygdala of the brain, which interprets whether incoming sensory information is a threat, AKA the "alarm system". This part of the brain will experience Fight/Flight/Freeze. This is one of the oldest parts of the brain, designed to help humans survive natural threats </a:t>
            </a:r>
            <a:endParaRPr lang="en-US" dirty="0">
              <a:cs typeface="Calibri" panose="020F0502020204030204"/>
            </a:endParaRPr>
          </a:p>
          <a:p>
            <a:pPr marL="228600" indent="-228600">
              <a:buAutoNum type="arabicPeriod"/>
            </a:pPr>
            <a:r>
              <a:rPr lang="en-US" dirty="0"/>
              <a:t>Now let your fingers bend to cover your thumb. Your hand should look like a fist with the thumb tucked inside. Your 4 fingers represent the prefrontal cortex, which is responsible for executive functioning, impulse control, learning, thinking ahead, etc. This is also the part of the brain that eventually lets us know that there is no longer a threat so that the amygdala can cease sending the alarm. Traumatic experiences damage he prefrontal cortex, which weakens the its ability to call off the "alarm system". (The Institute on Trauma and Trauma-Informed Care, 2021) </a:t>
            </a:r>
            <a:endParaRPr lang="en-US" dirty="0">
              <a:cs typeface="Calibri" panose="020F0502020204030204"/>
            </a:endParaRPr>
          </a:p>
          <a:p>
            <a:endParaRPr lang="en-US" b="1" dirty="0">
              <a:cs typeface="Calibri"/>
            </a:endParaRPr>
          </a:p>
          <a:p>
            <a:r>
              <a:rPr lang="en-US" b="1" dirty="0"/>
              <a:t>Discussion</a:t>
            </a:r>
            <a:r>
              <a:rPr lang="en-US" dirty="0"/>
              <a:t>:</a:t>
            </a:r>
            <a:endParaRPr lang="en-US" dirty="0">
              <a:cs typeface="Calibri"/>
            </a:endParaRPr>
          </a:p>
          <a:p>
            <a:pPr marL="171450" indent="-171450">
              <a:buFont typeface="Arial,Sans-Serif"/>
              <a:buChar char="•"/>
            </a:pPr>
            <a:r>
              <a:rPr lang="en-US" dirty="0"/>
              <a:t>Ideally</a:t>
            </a:r>
            <a:r>
              <a:rPr lang="en-US" dirty="0">
                <a:cs typeface="Calibri"/>
              </a:rPr>
              <a:t>, </a:t>
            </a:r>
            <a:r>
              <a:rPr lang="en-US" dirty="0"/>
              <a:t>The prefrontal cortex is “online,” and therefore the individual is capable of executive functioning, impulse control, reasoning and logic.</a:t>
            </a:r>
            <a:endParaRPr lang="en-US" dirty="0">
              <a:cs typeface="Calibri"/>
            </a:endParaRPr>
          </a:p>
          <a:p>
            <a:pPr marL="171450" indent="-171450">
              <a:buFont typeface="Arial,Sans-Serif"/>
              <a:buChar char="•"/>
            </a:pPr>
            <a:r>
              <a:rPr lang="en-US" dirty="0"/>
              <a:t>When the prefrontal cortex does not function appropriately, The amygdala rapidly fires in order to activate the survival response— similar to sounding an alarm. As a result, the amygdala firing causes the lid to “flip”. The prefrontal cortex is now “offline,” as the amygdala becomes the body’s driving force in order to react to the threat (either fight, run or freeze). (The Institute on Trauma and Trauma-Informed Care, 2021) </a:t>
            </a:r>
            <a:endParaRPr lang="en-US" dirty="0">
              <a:cs typeface="Calibri"/>
            </a:endParaRPr>
          </a:p>
          <a:p>
            <a:pPr marL="171450" indent="-171450">
              <a:buFont typeface="Arial,Sans-Serif"/>
              <a:buChar char="•"/>
            </a:pPr>
            <a:r>
              <a:rPr lang="en-US" dirty="0">
                <a:cs typeface="Calibri"/>
              </a:rPr>
              <a:t>Question for participants: When you remove or damage the function of the prefrontal cortex (the 4 fingers), what is left? What may that response look like? </a:t>
            </a:r>
          </a:p>
          <a:p>
            <a:pPr marL="171450" indent="-171450">
              <a:buFont typeface="Arial,Sans-Serif"/>
              <a:buChar char="•"/>
            </a:pPr>
            <a:endParaRPr lang="en-US" b="1" dirty="0">
              <a:cs typeface="Calibri"/>
            </a:endParaRPr>
          </a:p>
          <a:p>
            <a:pPr marL="0" indent="0">
              <a:buFont typeface="Arial,Sans-Serif"/>
              <a:buNone/>
            </a:pPr>
            <a:r>
              <a:rPr lang="en-US" b="1" dirty="0">
                <a:cs typeface="Calibri"/>
              </a:rPr>
              <a:t>CONCLUSION (Must use)</a:t>
            </a:r>
          </a:p>
          <a:p>
            <a:pPr>
              <a:buFont typeface="Arial" panose="020B0604020202020204" pitchFamily="34" charset="0"/>
              <a:buNone/>
            </a:pPr>
            <a:r>
              <a:rPr lang="en-US" dirty="0"/>
              <a:t>Faced with chronic ongoing exposure to traumatic stress young peoples fear response becomes chronically activated. This fight flight freeze response becomes generalized to experiences that may not present threat. When people are in the fight flight freeze mode and the fear center of their brain is activated, the prefrontal cortex goes offline. The prefrontal cortex, is where executive functioning happens.  </a:t>
            </a:r>
          </a:p>
          <a:p>
            <a:pPr>
              <a:buFont typeface="Arial" panose="020B0604020202020204" pitchFamily="34" charset="0"/>
              <a:buNone/>
            </a:pPr>
            <a:r>
              <a:rPr lang="en-US" dirty="0"/>
              <a:t>Executive functioning skills includes </a:t>
            </a:r>
          </a:p>
          <a:p>
            <a:pPr marL="171450" indent="-171450">
              <a:buFont typeface="Arial" panose="020B0604020202020204" pitchFamily="34" charset="0"/>
              <a:buChar char="•"/>
            </a:pPr>
            <a:r>
              <a:rPr lang="en-US" dirty="0"/>
              <a:t>Paying attention</a:t>
            </a:r>
          </a:p>
          <a:p>
            <a:pPr marL="171450" indent="-171450">
              <a:buFont typeface="Arial" panose="020B0604020202020204" pitchFamily="34" charset="0"/>
              <a:buChar char="•"/>
            </a:pPr>
            <a:r>
              <a:rPr lang="en-US" dirty="0"/>
              <a:t>Organizing, planning, and prioritizing</a:t>
            </a:r>
          </a:p>
          <a:p>
            <a:pPr marL="171450" indent="-171450">
              <a:buFont typeface="Arial" panose="020B0604020202020204" pitchFamily="34" charset="0"/>
              <a:buChar char="•"/>
            </a:pPr>
            <a:r>
              <a:rPr lang="en-US" dirty="0"/>
              <a:t>Starting tasks and staying focused on them to completion</a:t>
            </a:r>
          </a:p>
          <a:p>
            <a:pPr marL="171450" indent="-171450">
              <a:buFont typeface="Arial" panose="020B0604020202020204" pitchFamily="34" charset="0"/>
              <a:buChar char="•"/>
            </a:pPr>
            <a:r>
              <a:rPr lang="en-US" dirty="0"/>
              <a:t>Understanding different points of view</a:t>
            </a:r>
          </a:p>
          <a:p>
            <a:pPr marL="171450" indent="-171450">
              <a:buFont typeface="Arial" panose="020B0604020202020204" pitchFamily="34" charset="0"/>
              <a:buChar char="•"/>
            </a:pPr>
            <a:r>
              <a:rPr lang="en-US" dirty="0"/>
              <a:t>Regulating emotions</a:t>
            </a:r>
          </a:p>
          <a:p>
            <a:pPr marL="171450" indent="-171450">
              <a:buFont typeface="Arial" panose="020B0604020202020204" pitchFamily="34" charset="0"/>
              <a:buChar char="•"/>
            </a:pPr>
            <a:r>
              <a:rPr lang="en-US" dirty="0"/>
              <a:t>Self-monitoring (keeping track of what you’re doing)</a:t>
            </a:r>
          </a:p>
          <a:p>
            <a:pPr marL="0" indent="0">
              <a:buFont typeface="Arial,Sans-Serif"/>
              <a:buNone/>
            </a:pPr>
            <a:endParaRPr lang="en-US" b="1" dirty="0">
              <a:cs typeface="Calibri"/>
            </a:endParaRPr>
          </a:p>
          <a:p>
            <a:endParaRPr lang="en-US" dirty="0">
              <a:cs typeface="Calibri"/>
            </a:endParaRPr>
          </a:p>
          <a:p>
            <a:pPr marL="0" indent="0">
              <a:buFont typeface="Arial" panose="020B0604020202020204" pitchFamily="34" charset="0"/>
              <a:buNone/>
            </a:pPr>
            <a:r>
              <a:rPr lang="en-US" b="1" dirty="0"/>
              <a:t>Further Learning: </a:t>
            </a:r>
          </a:p>
          <a:p>
            <a:pPr marL="0" indent="0">
              <a:buFont typeface="Arial" panose="020B0604020202020204" pitchFamily="34" charset="0"/>
              <a:buNone/>
            </a:pPr>
            <a:r>
              <a:rPr lang="en-US" dirty="0"/>
              <a:t>Dr. Rebecca Campbell from MSU</a:t>
            </a:r>
          </a:p>
          <a:p>
            <a:pPr marL="228600" indent="-228600">
              <a:buFont typeface="+mj-lt"/>
              <a:buAutoNum type="arabicPeriod"/>
            </a:pPr>
            <a:r>
              <a:rPr lang="en-US" dirty="0"/>
              <a:t>National Institute of Justice. (2019, Aug 29). The Neurobiology of Sexual Assault: Implications for First Responders. </a:t>
            </a:r>
            <a:r>
              <a:rPr lang="en-US" dirty="0" err="1"/>
              <a:t>Youtube</a:t>
            </a:r>
            <a:r>
              <a:rPr lang="en-US" dirty="0"/>
              <a:t>. https://www.youtube.com/watch?v=QuirVpIhl0g&amp;t=60s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cs typeface="Calibri"/>
              </a:rPr>
              <a:t>Helpful Handout: National Institute for the Clinical Application of Behavioral Medicine (n.d.) </a:t>
            </a:r>
            <a:r>
              <a:rPr lang="en-US" b="0" i="0" dirty="0">
                <a:solidFill>
                  <a:srgbClr val="333333"/>
                </a:solidFill>
                <a:effectLst/>
                <a:latin typeface="Open Sans" panose="020B0606030504020204" pitchFamily="34" charset="0"/>
              </a:rPr>
              <a:t>What Happens in the Brain During Trauma? [Infographic]. https://www.nicabm.com/what-happens-in-the-brain-during-trauma-infographic/?fbclid=IwAR1E6D6zY5v0cbJuVO2K5IfEtwMt9dSq415co8vZH0RustyzQnWQifLmq4g</a:t>
            </a:r>
          </a:p>
          <a:p>
            <a:pPr marL="228600" indent="-228600">
              <a:buFont typeface="+mj-lt"/>
              <a:buAutoNum type="arabicPeriod"/>
            </a:pPr>
            <a:endParaRPr lang="en-US" dirty="0">
              <a:cs typeface="Calibri"/>
            </a:endParaRPr>
          </a:p>
          <a:p>
            <a:endParaRPr lang="en-US" dirty="0">
              <a:cs typeface="Calibri"/>
            </a:endParaRPr>
          </a:p>
          <a:p>
            <a:r>
              <a:rPr lang="en-US" b="1" dirty="0">
                <a:cs typeface="Calibri"/>
              </a:rPr>
              <a:t>Sources</a:t>
            </a:r>
          </a:p>
          <a:p>
            <a:pPr marL="171450" indent="-171450">
              <a:buFont typeface="Arial" panose="020B0604020202020204" pitchFamily="34" charset="0"/>
              <a:buChar char="•"/>
            </a:pPr>
            <a:r>
              <a:rPr lang="en-US" dirty="0"/>
              <a:t>Compare, Angelo &amp; </a:t>
            </a:r>
            <a:r>
              <a:rPr lang="en-US" dirty="0" err="1"/>
              <a:t>Zarbo</a:t>
            </a:r>
            <a:r>
              <a:rPr lang="en-US" dirty="0"/>
              <a:t>, Cristina &amp; Shonin, Dr Edo &amp; Van Gordon, William &amp; Marconi, Chiara. (2014). Compare, A., </a:t>
            </a:r>
            <a:r>
              <a:rPr lang="en-US" dirty="0" err="1"/>
              <a:t>Zarbo</a:t>
            </a:r>
            <a:r>
              <a:rPr lang="en-US" dirty="0"/>
              <a:t>, C., Shonin, E., Van Gordon, W., &amp; Marconi, C. (2014). Emotional regulation and depression: A potential mediator between heart and mind. Cardiovascular Psychiatry and Neurology, 2014, Article ID 324374, DOI 10.1155/2014/324374.. Cardiovascular psychiatry and neurology. 2014. 324374. 10.1155/2014/324374. </a:t>
            </a:r>
          </a:p>
          <a:p>
            <a:pPr marL="171450" indent="-171450">
              <a:buFont typeface="Arial" panose="020B0604020202020204" pitchFamily="34" charset="0"/>
              <a:buChar char="•"/>
            </a:pPr>
            <a:r>
              <a:rPr lang="en-US" dirty="0"/>
              <a:t>The Institute on Trauma and Trauma-Informed Care. (2021, October). TRAUMA-INFORMED ORGANIZATIONAL CHANGE MANUAL. University at Buffalo School of Social Work </a:t>
            </a:r>
            <a:endParaRPr lang="en-US" dirty="0">
              <a:cs typeface="Calibri"/>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2F69783F-1DAD-4AF8-A4BA-233D55775023}" type="slidenum">
              <a:rPr lang="en-US" smtClean="0"/>
              <a:t>6</a:t>
            </a:fld>
            <a:endParaRPr lang="en-US"/>
          </a:p>
        </p:txBody>
      </p:sp>
    </p:spTree>
    <p:extLst>
      <p:ext uri="{BB962C8B-B14F-4D97-AF65-F5344CB8AC3E}">
        <p14:creationId xmlns:p14="http://schemas.microsoft.com/office/powerpoint/2010/main" val="11661743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5D8FD7-50FB-42C8-B0F2-6C4EDC5C3B8E}"/>
              </a:ext>
            </a:extLst>
          </p:cNvPr>
          <p:cNvSpPr/>
          <p:nvPr userDrawn="1"/>
        </p:nvSpPr>
        <p:spPr>
          <a:xfrm>
            <a:off x="0" y="0"/>
            <a:ext cx="12192000" cy="6002088"/>
          </a:xfrm>
          <a:prstGeom prst="rect">
            <a:avLst/>
          </a:prstGeom>
          <a:solidFill>
            <a:srgbClr val="1845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b="21544"/>
          <a:stretch/>
        </p:blipFill>
        <p:spPr>
          <a:xfrm>
            <a:off x="4108522" y="1228437"/>
            <a:ext cx="7815173" cy="4775325"/>
          </a:xfrm>
          <a:prstGeom prst="rect">
            <a:avLst/>
          </a:prstGeom>
        </p:spPr>
      </p:pic>
      <p:sp>
        <p:nvSpPr>
          <p:cNvPr id="2" name="Title 1"/>
          <p:cNvSpPr>
            <a:spLocks noGrp="1"/>
          </p:cNvSpPr>
          <p:nvPr>
            <p:ph type="ctrTitle"/>
          </p:nvPr>
        </p:nvSpPr>
        <p:spPr>
          <a:xfrm>
            <a:off x="355178" y="1177549"/>
            <a:ext cx="5657151" cy="2387600"/>
          </a:xfrm>
          <a:prstGeom prst="rect">
            <a:avLst/>
          </a:prstGeom>
        </p:spPr>
        <p:txBody>
          <a:bodyPr anchor="b"/>
          <a:lstStyle>
            <a:lvl1pPr algn="l">
              <a:defRPr sz="48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355178" y="3584650"/>
            <a:ext cx="5430047" cy="641121"/>
          </a:xfrm>
          <a:prstGeom prst="rect">
            <a:avLst/>
          </a:prstGeom>
        </p:spPr>
        <p:txBody>
          <a:bodyPr/>
          <a:lstStyle>
            <a:lvl1pPr marL="0" indent="0" algn="l">
              <a:buNone/>
              <a:defRPr sz="16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Graphic 7">
            <a:extLst>
              <a:ext uri="{FF2B5EF4-FFF2-40B4-BE49-F238E27FC236}">
                <a16:creationId xmlns:a16="http://schemas.microsoft.com/office/drawing/2014/main" id="{32509553-3B66-4933-BB35-1D0DEB24776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687" y="6052976"/>
            <a:ext cx="4521314" cy="696200"/>
          </a:xfrm>
          <a:prstGeom prst="rect">
            <a:avLst/>
          </a:prstGeom>
        </p:spPr>
      </p:pic>
    </p:spTree>
    <p:extLst>
      <p:ext uri="{BB962C8B-B14F-4D97-AF65-F5344CB8AC3E}">
        <p14:creationId xmlns:p14="http://schemas.microsoft.com/office/powerpoint/2010/main" val="13295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64E1D-7D8C-48DA-A91B-7681B89576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EE7DD9-EE60-4C56-BB6C-4133D09C02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77D51F-AD56-47E5-8E7A-B7C27DD0A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3AECF9-8199-4D67-8E7F-07750D9C9092}"/>
              </a:ext>
            </a:extLst>
          </p:cNvPr>
          <p:cNvSpPr>
            <a:spLocks noGrp="1"/>
          </p:cNvSpPr>
          <p:nvPr>
            <p:ph type="dt" sz="half" idx="10"/>
          </p:nvPr>
        </p:nvSpPr>
        <p:spPr/>
        <p:txBody>
          <a:bodyPr/>
          <a:lstStyle/>
          <a:p>
            <a:fld id="{DC410804-27E3-430A-BB42-B831260DE39A}" type="datetime1">
              <a:rPr lang="en-US" smtClean="0"/>
              <a:t>8/29/2022</a:t>
            </a:fld>
            <a:endParaRPr lang="en-US"/>
          </a:p>
        </p:txBody>
      </p:sp>
      <p:sp>
        <p:nvSpPr>
          <p:cNvPr id="6" name="Footer Placeholder 5">
            <a:extLst>
              <a:ext uri="{FF2B5EF4-FFF2-40B4-BE49-F238E27FC236}">
                <a16:creationId xmlns:a16="http://schemas.microsoft.com/office/drawing/2014/main" id="{187EF481-7724-49B4-9B1E-429FB53F659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83B493BB-1BA6-4EA6-978D-025EE02C739E}"/>
              </a:ext>
            </a:extLst>
          </p:cNvPr>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410741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Alterna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3B23E5-03F6-4E72-8CA6-2E272A12FA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2388" y="199642"/>
            <a:ext cx="8441005" cy="6563569"/>
          </a:xfrm>
          <a:prstGeom prst="rect">
            <a:avLst/>
          </a:prstGeom>
        </p:spPr>
      </p:pic>
      <p:sp>
        <p:nvSpPr>
          <p:cNvPr id="9" name="Rectangle 8">
            <a:extLst>
              <a:ext uri="{FF2B5EF4-FFF2-40B4-BE49-F238E27FC236}">
                <a16:creationId xmlns:a16="http://schemas.microsoft.com/office/drawing/2014/main" id="{395D8FD7-50FB-42C8-B0F2-6C4EDC5C3B8E}"/>
              </a:ext>
            </a:extLst>
          </p:cNvPr>
          <p:cNvSpPr/>
          <p:nvPr userDrawn="1"/>
        </p:nvSpPr>
        <p:spPr>
          <a:xfrm flipV="1">
            <a:off x="0" y="6002088"/>
            <a:ext cx="12192000" cy="872744"/>
          </a:xfrm>
          <a:prstGeom prst="rect">
            <a:avLst/>
          </a:prstGeom>
          <a:solidFill>
            <a:srgbClr val="1845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86560" y="2653798"/>
            <a:ext cx="7198120" cy="2102092"/>
          </a:xfrm>
          <a:prstGeom prst="rect">
            <a:avLst/>
          </a:prstGeom>
        </p:spPr>
        <p:txBody>
          <a:bodyPr anchor="t" anchorCtr="0"/>
          <a:lstStyle>
            <a:lvl1pPr algn="l">
              <a:defRPr sz="4800" b="1">
                <a:solidFill>
                  <a:srgbClr val="09503A"/>
                </a:solidFill>
              </a:defRPr>
            </a:lvl1pPr>
          </a:lstStyle>
          <a:p>
            <a:r>
              <a:rPr lang="en-US"/>
              <a:t>Click to edit Master title style</a:t>
            </a:r>
          </a:p>
        </p:txBody>
      </p:sp>
      <p:sp>
        <p:nvSpPr>
          <p:cNvPr id="3" name="Subtitle 2"/>
          <p:cNvSpPr>
            <a:spLocks noGrp="1"/>
          </p:cNvSpPr>
          <p:nvPr>
            <p:ph type="subTitle" idx="1"/>
          </p:nvPr>
        </p:nvSpPr>
        <p:spPr>
          <a:xfrm>
            <a:off x="737898" y="2131016"/>
            <a:ext cx="6589377" cy="565596"/>
          </a:xfrm>
          <a:prstGeom prst="rect">
            <a:avLst/>
          </a:prstGeom>
        </p:spPr>
        <p:txBody>
          <a:bodyPr anchor="b" anchorCtr="0"/>
          <a:lstStyle>
            <a:lvl1pPr marL="0" indent="0" algn="l">
              <a:buNone/>
              <a:defRPr sz="1600" cap="all" baseline="0">
                <a:solidFill>
                  <a:srgbClr val="09503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Graphic 9">
            <a:extLst>
              <a:ext uri="{FF2B5EF4-FFF2-40B4-BE49-F238E27FC236}">
                <a16:creationId xmlns:a16="http://schemas.microsoft.com/office/drawing/2014/main" id="{9D5941BB-70FD-4091-9128-FC1F0CAF31A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8607" y="0"/>
            <a:ext cx="4521314" cy="696200"/>
          </a:xfrm>
          <a:prstGeom prst="rect">
            <a:avLst/>
          </a:prstGeom>
        </p:spPr>
      </p:pic>
    </p:spTree>
    <p:extLst>
      <p:ext uri="{BB962C8B-B14F-4D97-AF65-F5344CB8AC3E}">
        <p14:creationId xmlns:p14="http://schemas.microsoft.com/office/powerpoint/2010/main" val="3063463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de Content">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18035" y="2372009"/>
            <a:ext cx="6626520" cy="4354672"/>
          </a:xfrm>
          <a:prstGeom prst="rect">
            <a:avLst/>
          </a:prstGeom>
        </p:spPr>
        <p:txBody>
          <a:bodyPr lIns="38396" tIns="19198" rIns="38396" bIns="19198">
            <a:normAutofit/>
          </a:bodyPr>
          <a:lstStyle>
            <a:lvl1pPr marL="0" indent="0">
              <a:lnSpc>
                <a:spcPct val="90000"/>
              </a:lnSpc>
              <a:buNone/>
              <a:defRPr sz="2800">
                <a:latin typeface="+mn-lt"/>
              </a:defRPr>
            </a:lvl1pPr>
            <a:lvl2pPr marL="457200" indent="0">
              <a:lnSpc>
                <a:spcPct val="150000"/>
              </a:lnSpc>
              <a:spcBef>
                <a:spcPts val="1200"/>
              </a:spcBef>
              <a:buNone/>
              <a:defRPr sz="2800">
                <a:latin typeface="+mn-lt"/>
              </a:defRPr>
            </a:lvl2pPr>
            <a:lvl3pPr marL="914239" indent="0">
              <a:lnSpc>
                <a:spcPct val="150000"/>
              </a:lnSpc>
              <a:spcBef>
                <a:spcPts val="1200"/>
              </a:spcBef>
              <a:buNone/>
              <a:defRPr sz="2800">
                <a:latin typeface="+mn-lt"/>
              </a:defRPr>
            </a:lvl3pPr>
            <a:lvl4pPr marL="1371359" indent="0">
              <a:lnSpc>
                <a:spcPct val="150000"/>
              </a:lnSpc>
              <a:spcBef>
                <a:spcPts val="1200"/>
              </a:spcBef>
              <a:buNone/>
              <a:defRPr sz="2800">
                <a:latin typeface="+mn-lt"/>
              </a:defRPr>
            </a:lvl4pPr>
            <a:lvl5pPr marL="1828478" indent="0">
              <a:lnSpc>
                <a:spcPct val="150000"/>
              </a:lnSpc>
              <a:spcBef>
                <a:spcPts val="1200"/>
              </a:spcBef>
              <a:buNone/>
              <a:defRPr sz="2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01AD3985-BEF1-41FA-A193-A94C928DD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003" r="28504"/>
          <a:stretch/>
        </p:blipFill>
        <p:spPr>
          <a:xfrm>
            <a:off x="7745507" y="836147"/>
            <a:ext cx="4446493" cy="6027998"/>
          </a:xfrm>
          <a:prstGeom prst="rect">
            <a:avLst/>
          </a:prstGeom>
        </p:spPr>
      </p:pic>
      <p:sp>
        <p:nvSpPr>
          <p:cNvPr id="8" name="Rectangle 7">
            <a:extLst>
              <a:ext uri="{FF2B5EF4-FFF2-40B4-BE49-F238E27FC236}">
                <a16:creationId xmlns:a16="http://schemas.microsoft.com/office/drawing/2014/main" id="{AF4F68AC-7E39-40D4-8067-0C41A760E246}"/>
              </a:ext>
            </a:extLst>
          </p:cNvPr>
          <p:cNvSpPr/>
          <p:nvPr userDrawn="1"/>
        </p:nvSpPr>
        <p:spPr>
          <a:xfrm>
            <a:off x="-24632" y="773413"/>
            <a:ext cx="12216631" cy="67418"/>
          </a:xfrm>
          <a:prstGeom prst="rect">
            <a:avLst/>
          </a:prstGeom>
          <a:solidFill>
            <a:srgbClr val="0950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Content Placeholder 2"/>
          <p:cNvSpPr>
            <a:spLocks noGrp="1"/>
          </p:cNvSpPr>
          <p:nvPr>
            <p:ph idx="15" hasCustomPrompt="1"/>
          </p:nvPr>
        </p:nvSpPr>
        <p:spPr>
          <a:xfrm>
            <a:off x="7886601" y="2405773"/>
            <a:ext cx="4126105" cy="4354672"/>
          </a:xfrm>
          <a:prstGeom prst="rect">
            <a:avLst/>
          </a:prstGeom>
        </p:spPr>
        <p:txBody>
          <a:bodyPr lIns="38396" tIns="19198" rIns="38396" bIns="19198">
            <a:normAutofit/>
          </a:bodyPr>
          <a:lstStyle>
            <a:lvl1pPr marL="0" indent="0">
              <a:lnSpc>
                <a:spcPct val="150000"/>
              </a:lnSpc>
              <a:spcBef>
                <a:spcPts val="0"/>
              </a:spcBef>
              <a:buNone/>
              <a:defRPr sz="2800">
                <a:solidFill>
                  <a:schemeClr val="bg1"/>
                </a:solidFill>
                <a:latin typeface="+mn-lt"/>
              </a:defRPr>
            </a:lvl1pPr>
            <a:lvl2pPr marL="457200" indent="0">
              <a:lnSpc>
                <a:spcPct val="150000"/>
              </a:lnSpc>
              <a:spcBef>
                <a:spcPts val="0"/>
              </a:spcBef>
              <a:buNone/>
              <a:defRPr sz="2800">
                <a:solidFill>
                  <a:schemeClr val="bg1"/>
                </a:solidFill>
                <a:latin typeface="+mn-lt"/>
              </a:defRPr>
            </a:lvl2pPr>
            <a:lvl3pPr marL="914239" indent="0">
              <a:lnSpc>
                <a:spcPct val="150000"/>
              </a:lnSpc>
              <a:spcBef>
                <a:spcPts val="0"/>
              </a:spcBef>
              <a:buNone/>
              <a:defRPr sz="2800">
                <a:solidFill>
                  <a:schemeClr val="bg1"/>
                </a:solidFill>
                <a:latin typeface="+mn-lt"/>
              </a:defRPr>
            </a:lvl3pPr>
            <a:lvl4pPr marL="1371359" indent="0">
              <a:lnSpc>
                <a:spcPct val="150000"/>
              </a:lnSpc>
              <a:spcBef>
                <a:spcPts val="0"/>
              </a:spcBef>
              <a:buNone/>
              <a:defRPr sz="2800">
                <a:solidFill>
                  <a:schemeClr val="bg1"/>
                </a:solidFill>
                <a:latin typeface="+mn-lt"/>
              </a:defRPr>
            </a:lvl4pPr>
            <a:lvl5pPr marL="1828478" indent="0">
              <a:lnSpc>
                <a:spcPct val="150000"/>
              </a:lnSpc>
              <a:spcBef>
                <a:spcPts val="0"/>
              </a:spcBef>
              <a:buNone/>
              <a:defRPr sz="2800">
                <a:solidFill>
                  <a:schemeClr val="bg1"/>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6" name="Graphic 15">
            <a:extLst>
              <a:ext uri="{FF2B5EF4-FFF2-40B4-BE49-F238E27FC236}">
                <a16:creationId xmlns:a16="http://schemas.microsoft.com/office/drawing/2014/main" id="{5C0ADE73-7985-4F30-8727-0E802D80A25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7014"/>
            <a:ext cx="4521314" cy="696200"/>
          </a:xfrm>
          <a:prstGeom prst="rect">
            <a:avLst/>
          </a:prstGeom>
        </p:spPr>
      </p:pic>
      <p:sp>
        <p:nvSpPr>
          <p:cNvPr id="14" name="Title 1">
            <a:extLst>
              <a:ext uri="{FF2B5EF4-FFF2-40B4-BE49-F238E27FC236}">
                <a16:creationId xmlns:a16="http://schemas.microsoft.com/office/drawing/2014/main" id="{F9223D29-9C71-4EE6-A41E-3C54DA54529D}"/>
              </a:ext>
            </a:extLst>
          </p:cNvPr>
          <p:cNvSpPr txBox="1">
            <a:spLocks/>
          </p:cNvSpPr>
          <p:nvPr userDrawn="1"/>
        </p:nvSpPr>
        <p:spPr>
          <a:xfrm>
            <a:off x="186515" y="1044575"/>
            <a:ext cx="10972800" cy="1037561"/>
          </a:xfrm>
          <a:prstGeom prst="rect">
            <a:avLst/>
          </a:prstGeom>
        </p:spPr>
        <p:txBody>
          <a:bodyPr lIns="38396" tIns="19198" rIns="38396" bIns="19198" anchor="t">
            <a:noAutofit/>
          </a:bodyPr>
          <a:lstStyle>
            <a:lvl1pPr algn="l" defTabSz="914400" rtl="0" eaLnBrk="1" latinLnBrk="0" hangingPunct="1">
              <a:lnSpc>
                <a:spcPct val="90000"/>
              </a:lnSpc>
              <a:spcBef>
                <a:spcPct val="0"/>
              </a:spcBef>
              <a:buNone/>
              <a:defRPr sz="4400" b="1" kern="1200" baseline="0">
                <a:solidFill>
                  <a:srgbClr val="09503A"/>
                </a:solidFill>
                <a:latin typeface="+mj-lt"/>
                <a:ea typeface="+mj-ea"/>
                <a:cs typeface="+mj-cs"/>
              </a:defRPr>
            </a:lvl1pPr>
          </a:lstStyle>
          <a:p>
            <a:endParaRPr lang="en-US" dirty="0"/>
          </a:p>
        </p:txBody>
      </p:sp>
      <p:sp>
        <p:nvSpPr>
          <p:cNvPr id="17" name="Text Placeholder 4">
            <a:extLst>
              <a:ext uri="{FF2B5EF4-FFF2-40B4-BE49-F238E27FC236}">
                <a16:creationId xmlns:a16="http://schemas.microsoft.com/office/drawing/2014/main" id="{F4D8F09D-1FE2-433E-B936-09B12F15EF61}"/>
              </a:ext>
            </a:extLst>
          </p:cNvPr>
          <p:cNvSpPr>
            <a:spLocks noGrp="1"/>
          </p:cNvSpPr>
          <p:nvPr>
            <p:ph type="body" sz="quarter" idx="16" hasCustomPrompt="1"/>
          </p:nvPr>
        </p:nvSpPr>
        <p:spPr>
          <a:xfrm>
            <a:off x="294582" y="1758498"/>
            <a:ext cx="10972959" cy="323638"/>
          </a:xfrm>
          <a:prstGeom prst="rect">
            <a:avLst/>
          </a:prstGeom>
        </p:spPr>
        <p:txBody>
          <a:bodyPr lIns="38396" tIns="19198" rIns="38396" bIns="19198" anchor="b" anchorCtr="0">
            <a:normAutofit/>
          </a:bodyPr>
          <a:lstStyle>
            <a:lvl1pPr marL="0" indent="0">
              <a:buNone/>
              <a:defRPr sz="1800" cap="all" spc="200" baseline="0">
                <a:solidFill>
                  <a:srgbClr val="09503A"/>
                </a:solidFill>
                <a:latin typeface="+mn-lt"/>
              </a:defRPr>
            </a:lvl1pPr>
          </a:lstStyle>
          <a:p>
            <a:pPr lvl="0"/>
            <a:r>
              <a:rPr lang="en-US" dirty="0"/>
              <a:t>Subtitle</a:t>
            </a:r>
          </a:p>
        </p:txBody>
      </p:sp>
      <p:sp>
        <p:nvSpPr>
          <p:cNvPr id="18" name="Title 1">
            <a:extLst>
              <a:ext uri="{FF2B5EF4-FFF2-40B4-BE49-F238E27FC236}">
                <a16:creationId xmlns:a16="http://schemas.microsoft.com/office/drawing/2014/main" id="{0BA265CA-4838-40C1-AC0F-62FE26F4223B}"/>
              </a:ext>
            </a:extLst>
          </p:cNvPr>
          <p:cNvSpPr>
            <a:spLocks noGrp="1"/>
          </p:cNvSpPr>
          <p:nvPr>
            <p:ph type="title" hasCustomPrompt="1"/>
          </p:nvPr>
        </p:nvSpPr>
        <p:spPr>
          <a:xfrm>
            <a:off x="294582" y="1068357"/>
            <a:ext cx="10972800" cy="1037561"/>
          </a:xfrm>
          <a:prstGeom prst="rect">
            <a:avLst/>
          </a:prstGeom>
        </p:spPr>
        <p:txBody>
          <a:bodyPr lIns="38396" tIns="19198" rIns="38396" bIns="19198" anchor="t">
            <a:noAutofit/>
          </a:bodyPr>
          <a:lstStyle>
            <a:lvl1pPr algn="l">
              <a:defRPr sz="4400" b="1" baseline="0">
                <a:solidFill>
                  <a:srgbClr val="09503A"/>
                </a:solidFill>
                <a:latin typeface="+mj-lt"/>
              </a:defRPr>
            </a:lvl1pPr>
          </a:lstStyle>
          <a:p>
            <a:r>
              <a:rPr lang="en-US" dirty="0"/>
              <a:t>Title Text</a:t>
            </a:r>
          </a:p>
        </p:txBody>
      </p:sp>
    </p:spTree>
    <p:extLst>
      <p:ext uri="{BB962C8B-B14F-4D97-AF65-F5344CB8AC3E}">
        <p14:creationId xmlns:p14="http://schemas.microsoft.com/office/powerpoint/2010/main" val="87000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0324" t="631" r="5453" b="985"/>
          <a:stretch/>
        </p:blipFill>
        <p:spPr>
          <a:xfrm>
            <a:off x="-24633" y="0"/>
            <a:ext cx="12216631" cy="6858000"/>
          </a:xfrm>
          <a:prstGeom prst="rect">
            <a:avLst/>
          </a:prstGeom>
        </p:spPr>
      </p:pic>
      <p:sp>
        <p:nvSpPr>
          <p:cNvPr id="8" name="Rectangle 7">
            <a:extLst>
              <a:ext uri="{FF2B5EF4-FFF2-40B4-BE49-F238E27FC236}">
                <a16:creationId xmlns:a16="http://schemas.microsoft.com/office/drawing/2014/main" id="{AF4F68AC-7E39-40D4-8067-0C41A760E246}"/>
              </a:ext>
            </a:extLst>
          </p:cNvPr>
          <p:cNvSpPr/>
          <p:nvPr userDrawn="1"/>
        </p:nvSpPr>
        <p:spPr>
          <a:xfrm>
            <a:off x="-24632" y="773413"/>
            <a:ext cx="12216631" cy="67418"/>
          </a:xfrm>
          <a:prstGeom prst="rect">
            <a:avLst/>
          </a:prstGeom>
          <a:solidFill>
            <a:srgbClr val="0950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Content Placeholder 2"/>
          <p:cNvSpPr>
            <a:spLocks noGrp="1"/>
          </p:cNvSpPr>
          <p:nvPr>
            <p:ph idx="1" hasCustomPrompt="1"/>
          </p:nvPr>
        </p:nvSpPr>
        <p:spPr>
          <a:xfrm>
            <a:off x="918035" y="2390116"/>
            <a:ext cx="10972800" cy="4336565"/>
          </a:xfrm>
          <a:prstGeom prst="rect">
            <a:avLst/>
          </a:prstGeom>
        </p:spPr>
        <p:txBody>
          <a:bodyPr lIns="38396" tIns="19198" rIns="38396" bIns="19198">
            <a:normAutofit/>
          </a:bodyPr>
          <a:lstStyle>
            <a:lvl1pPr>
              <a:lnSpc>
                <a:spcPct val="90000"/>
              </a:lnSpc>
              <a:defRPr sz="2800">
                <a:latin typeface="+mn-lt"/>
              </a:defRPr>
            </a:lvl1pPr>
            <a:lvl2pPr>
              <a:lnSpc>
                <a:spcPct val="150000"/>
              </a:lnSpc>
              <a:spcBef>
                <a:spcPts val="0"/>
              </a:spcBef>
              <a:defRPr sz="2800">
                <a:latin typeface="+mn-lt"/>
              </a:defRPr>
            </a:lvl2pPr>
            <a:lvl3pPr marL="1371439" indent="-457200">
              <a:lnSpc>
                <a:spcPct val="150000"/>
              </a:lnSpc>
              <a:spcBef>
                <a:spcPts val="0"/>
              </a:spcBef>
              <a:buFont typeface="Arial" panose="020B0604020202020204" pitchFamily="34" charset="0"/>
              <a:buChar char="•"/>
              <a:defRPr sz="2800">
                <a:latin typeface="+mn-lt"/>
              </a:defRPr>
            </a:lvl3pPr>
            <a:lvl4pPr marL="1828559" indent="-457200">
              <a:lnSpc>
                <a:spcPct val="150000"/>
              </a:lnSpc>
              <a:spcBef>
                <a:spcPts val="0"/>
              </a:spcBef>
              <a:buFont typeface="Arial" panose="020B0604020202020204" pitchFamily="34" charset="0"/>
              <a:buChar char="•"/>
              <a:defRPr sz="2800">
                <a:latin typeface="+mn-lt"/>
              </a:defRPr>
            </a:lvl4pPr>
            <a:lvl5pPr marL="2285678" indent="-457200">
              <a:lnSpc>
                <a:spcPct val="150000"/>
              </a:lnSpc>
              <a:spcBef>
                <a:spcPts val="0"/>
              </a:spcBef>
              <a:buFont typeface="Arial" panose="020B0604020202020204" pitchFamily="34" charset="0"/>
              <a:buChar char="•"/>
              <a:defRPr sz="28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hasCustomPrompt="1"/>
          </p:nvPr>
        </p:nvSpPr>
        <p:spPr>
          <a:xfrm>
            <a:off x="186515" y="1044575"/>
            <a:ext cx="10972800" cy="1037561"/>
          </a:xfrm>
          <a:prstGeom prst="rect">
            <a:avLst/>
          </a:prstGeom>
        </p:spPr>
        <p:txBody>
          <a:bodyPr lIns="38396" tIns="19198" rIns="38396" bIns="19198" anchor="t">
            <a:noAutofit/>
          </a:bodyPr>
          <a:lstStyle>
            <a:lvl1pPr algn="l">
              <a:defRPr sz="4400" b="1" baseline="0">
                <a:solidFill>
                  <a:srgbClr val="09503A"/>
                </a:solidFill>
                <a:latin typeface="+mj-lt"/>
              </a:defRPr>
            </a:lvl1pPr>
          </a:lstStyle>
          <a:p>
            <a:r>
              <a:rPr lang="en-US" dirty="0"/>
              <a:t>Title Text</a:t>
            </a:r>
          </a:p>
        </p:txBody>
      </p:sp>
      <p:sp>
        <p:nvSpPr>
          <p:cNvPr id="14" name="Text Placeholder 4"/>
          <p:cNvSpPr>
            <a:spLocks noGrp="1"/>
          </p:cNvSpPr>
          <p:nvPr>
            <p:ph type="body" sz="quarter" idx="14" hasCustomPrompt="1"/>
          </p:nvPr>
        </p:nvSpPr>
        <p:spPr>
          <a:xfrm>
            <a:off x="294582" y="1758498"/>
            <a:ext cx="10972959" cy="323638"/>
          </a:xfrm>
          <a:prstGeom prst="rect">
            <a:avLst/>
          </a:prstGeom>
        </p:spPr>
        <p:txBody>
          <a:bodyPr lIns="38396" tIns="19198" rIns="38396" bIns="19198" anchor="b" anchorCtr="0">
            <a:normAutofit/>
          </a:bodyPr>
          <a:lstStyle>
            <a:lvl1pPr marL="0" indent="0">
              <a:buNone/>
              <a:defRPr sz="1800" cap="all" spc="200" baseline="0">
                <a:solidFill>
                  <a:srgbClr val="09503A"/>
                </a:solidFill>
                <a:latin typeface="+mn-lt"/>
              </a:defRPr>
            </a:lvl1pPr>
          </a:lstStyle>
          <a:p>
            <a:pPr lvl="0"/>
            <a:r>
              <a:rPr lang="en-US"/>
              <a:t>Subtitle</a:t>
            </a:r>
          </a:p>
        </p:txBody>
      </p:sp>
      <p:pic>
        <p:nvPicPr>
          <p:cNvPr id="9" name="Graphic 8">
            <a:extLst>
              <a:ext uri="{FF2B5EF4-FFF2-40B4-BE49-F238E27FC236}">
                <a16:creationId xmlns:a16="http://schemas.microsoft.com/office/drawing/2014/main" id="{C4CB34DE-AF53-45F0-9593-348E9A5E02A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4521314" cy="696200"/>
          </a:xfrm>
          <a:prstGeom prst="rect">
            <a:avLst/>
          </a:prstGeom>
        </p:spPr>
      </p:pic>
    </p:spTree>
    <p:extLst>
      <p:ext uri="{BB962C8B-B14F-4D97-AF65-F5344CB8AC3E}">
        <p14:creationId xmlns:p14="http://schemas.microsoft.com/office/powerpoint/2010/main" val="1138312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bullets">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0324" t="631" r="5453" b="985"/>
          <a:stretch/>
        </p:blipFill>
        <p:spPr>
          <a:xfrm>
            <a:off x="-24630" y="0"/>
            <a:ext cx="12216631" cy="6858000"/>
          </a:xfrm>
          <a:prstGeom prst="rect">
            <a:avLst/>
          </a:prstGeom>
        </p:spPr>
      </p:pic>
      <p:sp>
        <p:nvSpPr>
          <p:cNvPr id="8" name="Rectangle 7">
            <a:extLst>
              <a:ext uri="{FF2B5EF4-FFF2-40B4-BE49-F238E27FC236}">
                <a16:creationId xmlns:a16="http://schemas.microsoft.com/office/drawing/2014/main" id="{AF4F68AC-7E39-40D4-8067-0C41A760E246}"/>
              </a:ext>
            </a:extLst>
          </p:cNvPr>
          <p:cNvSpPr/>
          <p:nvPr userDrawn="1"/>
        </p:nvSpPr>
        <p:spPr>
          <a:xfrm>
            <a:off x="-24632" y="773413"/>
            <a:ext cx="12216631" cy="67418"/>
          </a:xfrm>
          <a:prstGeom prst="rect">
            <a:avLst/>
          </a:prstGeom>
          <a:solidFill>
            <a:srgbClr val="0950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Content Placeholder 2"/>
          <p:cNvSpPr>
            <a:spLocks noGrp="1"/>
          </p:cNvSpPr>
          <p:nvPr>
            <p:ph idx="1" hasCustomPrompt="1"/>
          </p:nvPr>
        </p:nvSpPr>
        <p:spPr>
          <a:xfrm>
            <a:off x="918035" y="2390116"/>
            <a:ext cx="5262464" cy="4336565"/>
          </a:xfrm>
          <a:prstGeom prst="rect">
            <a:avLst/>
          </a:prstGeom>
        </p:spPr>
        <p:txBody>
          <a:bodyPr lIns="38396" tIns="19198" rIns="38396" bIns="19198">
            <a:normAutofit/>
          </a:bodyPr>
          <a:lstStyle>
            <a:lvl1pPr>
              <a:lnSpc>
                <a:spcPct val="90000"/>
              </a:lnSpc>
              <a:defRPr sz="2800">
                <a:latin typeface="+mn-lt"/>
              </a:defRPr>
            </a:lvl1pPr>
            <a:lvl2pPr>
              <a:lnSpc>
                <a:spcPct val="150000"/>
              </a:lnSpc>
              <a:spcBef>
                <a:spcPts val="1200"/>
              </a:spcBef>
              <a:defRPr sz="2800">
                <a:latin typeface="+mn-lt"/>
              </a:defRPr>
            </a:lvl2pPr>
            <a:lvl3pPr marL="1371439" indent="-457200">
              <a:lnSpc>
                <a:spcPct val="150000"/>
              </a:lnSpc>
              <a:spcBef>
                <a:spcPts val="1200"/>
              </a:spcBef>
              <a:buFont typeface="Arial" panose="020B0604020202020204" pitchFamily="34" charset="0"/>
              <a:buChar char="•"/>
              <a:defRPr sz="2800">
                <a:latin typeface="+mn-lt"/>
              </a:defRPr>
            </a:lvl3pPr>
            <a:lvl4pPr marL="1828559" indent="-457200">
              <a:lnSpc>
                <a:spcPct val="150000"/>
              </a:lnSpc>
              <a:spcBef>
                <a:spcPts val="1200"/>
              </a:spcBef>
              <a:buFont typeface="Arial" panose="020B0604020202020204" pitchFamily="34" charset="0"/>
              <a:buChar char="•"/>
              <a:defRPr sz="2800">
                <a:latin typeface="+mn-lt"/>
              </a:defRPr>
            </a:lvl4pPr>
            <a:lvl5pPr marL="2285678" indent="-457200">
              <a:lnSpc>
                <a:spcPct val="150000"/>
              </a:lnSpc>
              <a:spcBef>
                <a:spcPts val="1200"/>
              </a:spcBef>
              <a:buFont typeface="Arial" panose="020B0604020202020204" pitchFamily="34" charset="0"/>
              <a:buChar char="•"/>
              <a:defRPr sz="28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5" hasCustomPrompt="1"/>
          </p:nvPr>
        </p:nvSpPr>
        <p:spPr>
          <a:xfrm>
            <a:off x="6628371" y="2390115"/>
            <a:ext cx="5262464" cy="4336565"/>
          </a:xfrm>
          <a:prstGeom prst="rect">
            <a:avLst/>
          </a:prstGeom>
        </p:spPr>
        <p:txBody>
          <a:bodyPr lIns="38396" tIns="19198" rIns="38396" bIns="19198">
            <a:normAutofit/>
          </a:bodyPr>
          <a:lstStyle>
            <a:lvl1pPr>
              <a:lnSpc>
                <a:spcPct val="90000"/>
              </a:lnSpc>
              <a:defRPr sz="2800">
                <a:latin typeface="+mn-lt"/>
              </a:defRPr>
            </a:lvl1pPr>
            <a:lvl2pPr>
              <a:lnSpc>
                <a:spcPct val="150000"/>
              </a:lnSpc>
              <a:spcBef>
                <a:spcPts val="1200"/>
              </a:spcBef>
              <a:defRPr sz="2800">
                <a:latin typeface="+mn-lt"/>
              </a:defRPr>
            </a:lvl2pPr>
            <a:lvl3pPr marL="1371439" indent="-457200">
              <a:lnSpc>
                <a:spcPct val="150000"/>
              </a:lnSpc>
              <a:spcBef>
                <a:spcPts val="1200"/>
              </a:spcBef>
              <a:buFont typeface="Arial" panose="020B0604020202020204" pitchFamily="34" charset="0"/>
              <a:buChar char="•"/>
              <a:defRPr sz="2800">
                <a:latin typeface="+mn-lt"/>
              </a:defRPr>
            </a:lvl3pPr>
            <a:lvl4pPr marL="1828559" indent="-457200">
              <a:lnSpc>
                <a:spcPct val="150000"/>
              </a:lnSpc>
              <a:spcBef>
                <a:spcPts val="1200"/>
              </a:spcBef>
              <a:buFont typeface="Arial" panose="020B0604020202020204" pitchFamily="34" charset="0"/>
              <a:buChar char="•"/>
              <a:defRPr sz="2800">
                <a:latin typeface="+mn-lt"/>
              </a:defRPr>
            </a:lvl4pPr>
            <a:lvl5pPr marL="2285678" indent="-457200">
              <a:lnSpc>
                <a:spcPct val="150000"/>
              </a:lnSpc>
              <a:spcBef>
                <a:spcPts val="1200"/>
              </a:spcBef>
              <a:buFont typeface="Arial" panose="020B0604020202020204" pitchFamily="34" charset="0"/>
              <a:buChar char="•"/>
              <a:defRPr sz="28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9FC14139-4B81-4296-BED8-62833F36176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4521314" cy="696200"/>
          </a:xfrm>
          <a:prstGeom prst="rect">
            <a:avLst/>
          </a:prstGeom>
        </p:spPr>
      </p:pic>
      <p:sp>
        <p:nvSpPr>
          <p:cNvPr id="15" name="Text Placeholder 4">
            <a:extLst>
              <a:ext uri="{FF2B5EF4-FFF2-40B4-BE49-F238E27FC236}">
                <a16:creationId xmlns:a16="http://schemas.microsoft.com/office/drawing/2014/main" id="{BD6CBEEA-1362-4DA8-9E56-ECF53F2C98DE}"/>
              </a:ext>
            </a:extLst>
          </p:cNvPr>
          <p:cNvSpPr>
            <a:spLocks noGrp="1"/>
          </p:cNvSpPr>
          <p:nvPr>
            <p:ph type="body" sz="quarter" idx="16" hasCustomPrompt="1"/>
          </p:nvPr>
        </p:nvSpPr>
        <p:spPr>
          <a:xfrm>
            <a:off x="294582" y="1758498"/>
            <a:ext cx="10972959" cy="323638"/>
          </a:xfrm>
          <a:prstGeom prst="rect">
            <a:avLst/>
          </a:prstGeom>
        </p:spPr>
        <p:txBody>
          <a:bodyPr lIns="38396" tIns="19198" rIns="38396" bIns="19198" anchor="b" anchorCtr="0">
            <a:normAutofit/>
          </a:bodyPr>
          <a:lstStyle>
            <a:lvl1pPr marL="0" indent="0">
              <a:buNone/>
              <a:defRPr sz="1800" cap="all" spc="200" baseline="0">
                <a:solidFill>
                  <a:srgbClr val="09503A"/>
                </a:solidFill>
                <a:latin typeface="+mn-lt"/>
              </a:defRPr>
            </a:lvl1pPr>
          </a:lstStyle>
          <a:p>
            <a:pPr lvl="0"/>
            <a:r>
              <a:rPr lang="en-US"/>
              <a:t>Subtitle</a:t>
            </a:r>
          </a:p>
        </p:txBody>
      </p:sp>
      <p:sp>
        <p:nvSpPr>
          <p:cNvPr id="14" name="Title 1">
            <a:extLst>
              <a:ext uri="{FF2B5EF4-FFF2-40B4-BE49-F238E27FC236}">
                <a16:creationId xmlns:a16="http://schemas.microsoft.com/office/drawing/2014/main" id="{48FC8C53-622E-4475-B564-37416E11DE2A}"/>
              </a:ext>
            </a:extLst>
          </p:cNvPr>
          <p:cNvSpPr>
            <a:spLocks noGrp="1"/>
          </p:cNvSpPr>
          <p:nvPr>
            <p:ph type="title" hasCustomPrompt="1"/>
          </p:nvPr>
        </p:nvSpPr>
        <p:spPr>
          <a:xfrm>
            <a:off x="186515" y="1044575"/>
            <a:ext cx="10972800" cy="1037561"/>
          </a:xfrm>
          <a:prstGeom prst="rect">
            <a:avLst/>
          </a:prstGeom>
        </p:spPr>
        <p:txBody>
          <a:bodyPr lIns="38396" tIns="19198" rIns="38396" bIns="19198" anchor="t">
            <a:noAutofit/>
          </a:bodyPr>
          <a:lstStyle>
            <a:lvl1pPr algn="l">
              <a:defRPr sz="4400" b="1" baseline="0">
                <a:solidFill>
                  <a:srgbClr val="09503A"/>
                </a:solidFill>
                <a:latin typeface="+mj-lt"/>
              </a:defRPr>
            </a:lvl1pPr>
          </a:lstStyle>
          <a:p>
            <a:r>
              <a:rPr lang="en-US"/>
              <a:t>Title Text</a:t>
            </a:r>
          </a:p>
        </p:txBody>
      </p:sp>
    </p:spTree>
    <p:extLst>
      <p:ext uri="{BB962C8B-B14F-4D97-AF65-F5344CB8AC3E}">
        <p14:creationId xmlns:p14="http://schemas.microsoft.com/office/powerpoint/2010/main" val="682730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 with photo">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0324" t="631" r="5453" b="985"/>
          <a:stretch/>
        </p:blipFill>
        <p:spPr>
          <a:xfrm>
            <a:off x="-24630" y="0"/>
            <a:ext cx="12216631" cy="6858000"/>
          </a:xfrm>
          <a:prstGeom prst="rect">
            <a:avLst/>
          </a:prstGeom>
        </p:spPr>
      </p:pic>
      <p:sp>
        <p:nvSpPr>
          <p:cNvPr id="9" name="Rectangle 8">
            <a:extLst>
              <a:ext uri="{FF2B5EF4-FFF2-40B4-BE49-F238E27FC236}">
                <a16:creationId xmlns:a16="http://schemas.microsoft.com/office/drawing/2014/main" id="{AF4F68AC-7E39-40D4-8067-0C41A760E246}"/>
              </a:ext>
            </a:extLst>
          </p:cNvPr>
          <p:cNvSpPr/>
          <p:nvPr userDrawn="1"/>
        </p:nvSpPr>
        <p:spPr>
          <a:xfrm>
            <a:off x="-24632" y="773413"/>
            <a:ext cx="12216631" cy="67418"/>
          </a:xfrm>
          <a:prstGeom prst="rect">
            <a:avLst/>
          </a:prstGeom>
          <a:solidFill>
            <a:srgbClr val="0950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Content Placeholder 2"/>
          <p:cNvSpPr>
            <a:spLocks noGrp="1"/>
          </p:cNvSpPr>
          <p:nvPr>
            <p:ph idx="1" hasCustomPrompt="1"/>
          </p:nvPr>
        </p:nvSpPr>
        <p:spPr>
          <a:xfrm>
            <a:off x="932328" y="2497873"/>
            <a:ext cx="5427080" cy="4262011"/>
          </a:xfrm>
          <a:prstGeom prst="rect">
            <a:avLst/>
          </a:prstGeom>
        </p:spPr>
        <p:txBody>
          <a:bodyPr lIns="38396" tIns="19198" rIns="38396" bIns="19198">
            <a:normAutofit/>
          </a:bodyPr>
          <a:lstStyle>
            <a:lvl1pPr marL="457200" indent="-457200">
              <a:lnSpc>
                <a:spcPct val="90000"/>
              </a:lnSpc>
              <a:buFont typeface="Arial" panose="020B0604020202020204" pitchFamily="34" charset="0"/>
              <a:buChar char="•"/>
              <a:defRPr sz="2800">
                <a:latin typeface="+mn-lt"/>
              </a:defRPr>
            </a:lvl1pPr>
            <a:lvl2pPr marL="914400" indent="-457200">
              <a:lnSpc>
                <a:spcPct val="150000"/>
              </a:lnSpc>
              <a:spcBef>
                <a:spcPts val="1200"/>
              </a:spcBef>
              <a:buFont typeface="Arial" panose="020B0604020202020204" pitchFamily="34" charset="0"/>
              <a:buChar char="•"/>
              <a:defRPr sz="2800">
                <a:latin typeface="+mn-lt"/>
              </a:defRPr>
            </a:lvl2pPr>
            <a:lvl3pPr marL="1371439" indent="-457200">
              <a:lnSpc>
                <a:spcPct val="150000"/>
              </a:lnSpc>
              <a:spcBef>
                <a:spcPts val="1200"/>
              </a:spcBef>
              <a:buFont typeface="Arial" panose="020B0604020202020204" pitchFamily="34" charset="0"/>
              <a:buChar char="•"/>
              <a:defRPr sz="2800">
                <a:latin typeface="+mn-lt"/>
              </a:defRPr>
            </a:lvl3pPr>
            <a:lvl4pPr marL="1828559" indent="-457200">
              <a:lnSpc>
                <a:spcPct val="150000"/>
              </a:lnSpc>
              <a:spcBef>
                <a:spcPts val="1200"/>
              </a:spcBef>
              <a:buFont typeface="Arial" panose="020B0604020202020204" pitchFamily="34" charset="0"/>
              <a:buChar char="•"/>
              <a:defRPr sz="2800">
                <a:latin typeface="+mn-lt"/>
              </a:defRPr>
            </a:lvl4pPr>
            <a:lvl5pPr marL="2285678" indent="-457200">
              <a:lnSpc>
                <a:spcPct val="150000"/>
              </a:lnSpc>
              <a:spcBef>
                <a:spcPts val="1200"/>
              </a:spcBef>
              <a:buFont typeface="Arial" panose="020B0604020202020204" pitchFamily="34" charset="0"/>
              <a:buChar char="•"/>
              <a:defRPr sz="2800">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Picture Placeholder 2"/>
          <p:cNvSpPr>
            <a:spLocks noGrp="1"/>
          </p:cNvSpPr>
          <p:nvPr>
            <p:ph type="pic" sz="quarter" idx="13"/>
          </p:nvPr>
        </p:nvSpPr>
        <p:spPr>
          <a:xfrm>
            <a:off x="6534151" y="916061"/>
            <a:ext cx="5670549" cy="5941940"/>
          </a:xfrm>
          <a:prstGeom prst="rect">
            <a:avLst/>
          </a:prstGeom>
        </p:spPr>
        <p:txBody>
          <a:bodyPr vert="horz"/>
          <a:lstStyle>
            <a:lvl1pPr marL="0" indent="0">
              <a:buNone/>
              <a:defRPr/>
            </a:lvl1pPr>
          </a:lstStyle>
          <a:p>
            <a:endParaRPr lang="en-US"/>
          </a:p>
        </p:txBody>
      </p:sp>
      <p:pic>
        <p:nvPicPr>
          <p:cNvPr id="10" name="Graphic 9">
            <a:extLst>
              <a:ext uri="{FF2B5EF4-FFF2-40B4-BE49-F238E27FC236}">
                <a16:creationId xmlns:a16="http://schemas.microsoft.com/office/drawing/2014/main" id="{111CFF04-26D7-4B8E-A6D3-1F02C645334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0905"/>
            <a:ext cx="4521314" cy="696200"/>
          </a:xfrm>
          <a:prstGeom prst="rect">
            <a:avLst/>
          </a:prstGeom>
        </p:spPr>
      </p:pic>
      <p:sp>
        <p:nvSpPr>
          <p:cNvPr id="14" name="Text Placeholder 4">
            <a:extLst>
              <a:ext uri="{FF2B5EF4-FFF2-40B4-BE49-F238E27FC236}">
                <a16:creationId xmlns:a16="http://schemas.microsoft.com/office/drawing/2014/main" id="{1800EAB4-AAB2-4B15-A1D5-F0346B492361}"/>
              </a:ext>
            </a:extLst>
          </p:cNvPr>
          <p:cNvSpPr>
            <a:spLocks noGrp="1"/>
          </p:cNvSpPr>
          <p:nvPr>
            <p:ph type="body" sz="quarter" idx="14" hasCustomPrompt="1"/>
          </p:nvPr>
        </p:nvSpPr>
        <p:spPr>
          <a:xfrm>
            <a:off x="294582" y="1758498"/>
            <a:ext cx="10972959" cy="323638"/>
          </a:xfrm>
          <a:prstGeom prst="rect">
            <a:avLst/>
          </a:prstGeom>
        </p:spPr>
        <p:txBody>
          <a:bodyPr lIns="38396" tIns="19198" rIns="38396" bIns="19198" anchor="b" anchorCtr="0">
            <a:normAutofit/>
          </a:bodyPr>
          <a:lstStyle>
            <a:lvl1pPr marL="0" indent="0">
              <a:buNone/>
              <a:defRPr sz="1800" cap="all" spc="200" baseline="0">
                <a:solidFill>
                  <a:srgbClr val="09503A"/>
                </a:solidFill>
                <a:latin typeface="+mn-lt"/>
              </a:defRPr>
            </a:lvl1pPr>
          </a:lstStyle>
          <a:p>
            <a:pPr lvl="0"/>
            <a:r>
              <a:rPr lang="en-US"/>
              <a:t>Subtitle</a:t>
            </a:r>
          </a:p>
        </p:txBody>
      </p:sp>
      <p:sp>
        <p:nvSpPr>
          <p:cNvPr id="16" name="Title 1">
            <a:extLst>
              <a:ext uri="{FF2B5EF4-FFF2-40B4-BE49-F238E27FC236}">
                <a16:creationId xmlns:a16="http://schemas.microsoft.com/office/drawing/2014/main" id="{EC233057-9D15-4F4B-AD41-FE481F530799}"/>
              </a:ext>
            </a:extLst>
          </p:cNvPr>
          <p:cNvSpPr>
            <a:spLocks noGrp="1"/>
          </p:cNvSpPr>
          <p:nvPr>
            <p:ph type="title" hasCustomPrompt="1"/>
          </p:nvPr>
        </p:nvSpPr>
        <p:spPr>
          <a:xfrm>
            <a:off x="186515" y="1044575"/>
            <a:ext cx="10972800" cy="1037561"/>
          </a:xfrm>
          <a:prstGeom prst="rect">
            <a:avLst/>
          </a:prstGeom>
        </p:spPr>
        <p:txBody>
          <a:bodyPr lIns="38396" tIns="19198" rIns="38396" bIns="19198" anchor="t">
            <a:noAutofit/>
          </a:bodyPr>
          <a:lstStyle>
            <a:lvl1pPr algn="l">
              <a:defRPr sz="4400" b="1" baseline="0">
                <a:solidFill>
                  <a:srgbClr val="09503A"/>
                </a:solidFill>
                <a:latin typeface="+mj-lt"/>
              </a:defRPr>
            </a:lvl1pPr>
          </a:lstStyle>
          <a:p>
            <a:r>
              <a:rPr lang="en-US"/>
              <a:t>Title Text</a:t>
            </a:r>
          </a:p>
        </p:txBody>
      </p:sp>
    </p:spTree>
    <p:extLst>
      <p:ext uri="{BB962C8B-B14F-4D97-AF65-F5344CB8AC3E}">
        <p14:creationId xmlns:p14="http://schemas.microsoft.com/office/powerpoint/2010/main" val="2012060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ith Header">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0324" t="631" r="5453" b="985"/>
          <a:stretch/>
        </p:blipFill>
        <p:spPr>
          <a:xfrm>
            <a:off x="-24630" y="0"/>
            <a:ext cx="12216631" cy="6858000"/>
          </a:xfrm>
          <a:prstGeom prst="rect">
            <a:avLst/>
          </a:prstGeom>
        </p:spPr>
      </p:pic>
      <p:sp>
        <p:nvSpPr>
          <p:cNvPr id="11" name="Rectangle 10">
            <a:extLst>
              <a:ext uri="{FF2B5EF4-FFF2-40B4-BE49-F238E27FC236}">
                <a16:creationId xmlns:a16="http://schemas.microsoft.com/office/drawing/2014/main" id="{AF4F68AC-7E39-40D4-8067-0C41A760E246}"/>
              </a:ext>
            </a:extLst>
          </p:cNvPr>
          <p:cNvSpPr/>
          <p:nvPr userDrawn="1"/>
        </p:nvSpPr>
        <p:spPr>
          <a:xfrm>
            <a:off x="-24632" y="773413"/>
            <a:ext cx="12216631" cy="67418"/>
          </a:xfrm>
          <a:prstGeom prst="rect">
            <a:avLst/>
          </a:prstGeom>
          <a:solidFill>
            <a:srgbClr val="0950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6" name="Graphic 5">
            <a:extLst>
              <a:ext uri="{FF2B5EF4-FFF2-40B4-BE49-F238E27FC236}">
                <a16:creationId xmlns:a16="http://schemas.microsoft.com/office/drawing/2014/main" id="{AABF577A-2A87-4607-AF9B-7736C3551B0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4521314" cy="696200"/>
          </a:xfrm>
          <a:prstGeom prst="rect">
            <a:avLst/>
          </a:prstGeom>
        </p:spPr>
      </p:pic>
      <p:sp>
        <p:nvSpPr>
          <p:cNvPr id="5" name="Text Placeholder 4">
            <a:extLst>
              <a:ext uri="{FF2B5EF4-FFF2-40B4-BE49-F238E27FC236}">
                <a16:creationId xmlns:a16="http://schemas.microsoft.com/office/drawing/2014/main" id="{9636DF2A-F411-4E0B-84BD-BBB959E9A0FE}"/>
              </a:ext>
            </a:extLst>
          </p:cNvPr>
          <p:cNvSpPr>
            <a:spLocks noGrp="1"/>
          </p:cNvSpPr>
          <p:nvPr>
            <p:ph type="body" sz="quarter" idx="14" hasCustomPrompt="1"/>
          </p:nvPr>
        </p:nvSpPr>
        <p:spPr>
          <a:xfrm>
            <a:off x="294582" y="1758498"/>
            <a:ext cx="10972959" cy="323638"/>
          </a:xfrm>
          <a:prstGeom prst="rect">
            <a:avLst/>
          </a:prstGeom>
        </p:spPr>
        <p:txBody>
          <a:bodyPr lIns="38396" tIns="19198" rIns="38396" bIns="19198" anchor="b" anchorCtr="0">
            <a:normAutofit/>
          </a:bodyPr>
          <a:lstStyle>
            <a:lvl1pPr marL="0" indent="0">
              <a:buNone/>
              <a:defRPr sz="1800" cap="all" spc="200" baseline="0">
                <a:solidFill>
                  <a:srgbClr val="09503A"/>
                </a:solidFill>
                <a:latin typeface="+mn-lt"/>
              </a:defRPr>
            </a:lvl1pPr>
          </a:lstStyle>
          <a:p>
            <a:pPr lvl="0"/>
            <a:r>
              <a:rPr lang="en-US"/>
              <a:t>Subtitle</a:t>
            </a:r>
          </a:p>
        </p:txBody>
      </p:sp>
      <p:sp>
        <p:nvSpPr>
          <p:cNvPr id="8" name="Title 1">
            <a:extLst>
              <a:ext uri="{FF2B5EF4-FFF2-40B4-BE49-F238E27FC236}">
                <a16:creationId xmlns:a16="http://schemas.microsoft.com/office/drawing/2014/main" id="{319D8329-86E1-4AAE-ADB1-BFB01D0E1826}"/>
              </a:ext>
            </a:extLst>
          </p:cNvPr>
          <p:cNvSpPr>
            <a:spLocks noGrp="1"/>
          </p:cNvSpPr>
          <p:nvPr>
            <p:ph type="title" hasCustomPrompt="1"/>
          </p:nvPr>
        </p:nvSpPr>
        <p:spPr>
          <a:xfrm>
            <a:off x="186515" y="1044575"/>
            <a:ext cx="10972800" cy="1037561"/>
          </a:xfrm>
          <a:prstGeom prst="rect">
            <a:avLst/>
          </a:prstGeom>
        </p:spPr>
        <p:txBody>
          <a:bodyPr lIns="38396" tIns="19198" rIns="38396" bIns="19198" anchor="t">
            <a:noAutofit/>
          </a:bodyPr>
          <a:lstStyle>
            <a:lvl1pPr algn="l">
              <a:defRPr sz="4400" b="1" baseline="0">
                <a:solidFill>
                  <a:srgbClr val="09503A"/>
                </a:solidFill>
                <a:latin typeface="+mj-lt"/>
              </a:defRPr>
            </a:lvl1pPr>
          </a:lstStyle>
          <a:p>
            <a:r>
              <a:rPr lang="en-US"/>
              <a:t>Title Text</a:t>
            </a:r>
          </a:p>
        </p:txBody>
      </p:sp>
    </p:spTree>
    <p:extLst>
      <p:ext uri="{BB962C8B-B14F-4D97-AF65-F5344CB8AC3E}">
        <p14:creationId xmlns:p14="http://schemas.microsoft.com/office/powerpoint/2010/main" val="3475405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78679F93-82CD-4B1E-8C8C-1DF2B6331815}" type="datetimeFigureOut">
              <a:rPr lang="en-US" smtClean="0"/>
              <a:t>8/29/2022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86A4DBAD-BC86-41C3-AC38-2BF74EC4460D}" type="slidenum">
              <a:rPr lang="en-US" smtClean="0"/>
              <a:t>‹#›</a:t>
            </a:fld>
            <a:endParaRPr lang="en-US"/>
          </a:p>
        </p:txBody>
      </p:sp>
    </p:spTree>
    <p:extLst>
      <p:ext uri="{BB962C8B-B14F-4D97-AF65-F5344CB8AC3E}">
        <p14:creationId xmlns:p14="http://schemas.microsoft.com/office/powerpoint/2010/main" val="1493025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6" name="Google Shape;26;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7" name="Google Shape;27;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70752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179339"/>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5" r:id="rId3"/>
    <p:sldLayoutId id="2147483866" r:id="rId4"/>
    <p:sldLayoutId id="2147483867" r:id="rId5"/>
    <p:sldLayoutId id="2147483869" r:id="rId6"/>
    <p:sldLayoutId id="2147483870" r:id="rId7"/>
    <p:sldLayoutId id="2147483880" r:id="rId8"/>
    <p:sldLayoutId id="2147483883" r:id="rId9"/>
    <p:sldLayoutId id="214748388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DB1EF7-01CF-4A21-B477-64903844B814}"/>
              </a:ext>
            </a:extLst>
          </p:cNvPr>
          <p:cNvSpPr>
            <a:spLocks noGrp="1"/>
          </p:cNvSpPr>
          <p:nvPr>
            <p:ph type="ctrTitle"/>
          </p:nvPr>
        </p:nvSpPr>
        <p:spPr/>
        <p:txBody>
          <a:bodyPr/>
          <a:lstStyle/>
          <a:p>
            <a:r>
              <a:rPr lang="en-US" dirty="0"/>
              <a:t>Stress Response</a:t>
            </a:r>
          </a:p>
        </p:txBody>
      </p:sp>
      <p:sp>
        <p:nvSpPr>
          <p:cNvPr id="5" name="Subtitle 4">
            <a:extLst>
              <a:ext uri="{FF2B5EF4-FFF2-40B4-BE49-F238E27FC236}">
                <a16:creationId xmlns:a16="http://schemas.microsoft.com/office/drawing/2014/main" id="{9ECDCD77-1823-48D5-BC59-F4E02A8F8F0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37102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Data 8">
            <a:extLst>
              <a:ext uri="{FF2B5EF4-FFF2-40B4-BE49-F238E27FC236}">
                <a16:creationId xmlns:a16="http://schemas.microsoft.com/office/drawing/2014/main" id="{04266E0C-6ED4-4DDD-8A36-A0BD9CB3D8E1}"/>
              </a:ext>
            </a:extLst>
          </p:cNvPr>
          <p:cNvSpPr/>
          <p:nvPr/>
        </p:nvSpPr>
        <p:spPr>
          <a:xfrm>
            <a:off x="2188234" y="1814337"/>
            <a:ext cx="2559167" cy="3364301"/>
          </a:xfrm>
          <a:prstGeom prst="flowChartInputOutp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tx1"/>
              </a:solidFill>
              <a:cs typeface="Calibri"/>
            </a:endParaRPr>
          </a:p>
          <a:p>
            <a:pPr algn="ctr"/>
            <a:endParaRPr lang="en-US">
              <a:solidFill>
                <a:schemeClr val="tx1"/>
              </a:solidFill>
              <a:cs typeface="Calibri"/>
            </a:endParaRPr>
          </a:p>
          <a:p>
            <a:pPr algn="ctr"/>
            <a:endParaRPr lang="en-US">
              <a:solidFill>
                <a:schemeClr val="tx1"/>
              </a:solidFill>
              <a:cs typeface="Calibri"/>
            </a:endParaRPr>
          </a:p>
          <a:p>
            <a:pPr algn="ctr"/>
            <a:endParaRPr lang="en-US">
              <a:solidFill>
                <a:schemeClr val="tx1"/>
              </a:solidFill>
              <a:cs typeface="Calibri"/>
            </a:endParaRPr>
          </a:p>
          <a:p>
            <a:pPr algn="ctr"/>
            <a:endParaRPr lang="en-US">
              <a:solidFill>
                <a:schemeClr val="tx1"/>
              </a:solidFill>
              <a:cs typeface="Calibri"/>
            </a:endParaRPr>
          </a:p>
          <a:p>
            <a:pPr algn="ctr"/>
            <a:endParaRPr lang="en-US">
              <a:solidFill>
                <a:schemeClr val="tx1"/>
              </a:solidFill>
              <a:cs typeface="Calibri"/>
            </a:endParaRPr>
          </a:p>
          <a:p>
            <a:pPr algn="ctr"/>
            <a:endParaRPr lang="en-US">
              <a:solidFill>
                <a:schemeClr val="tx1"/>
              </a:solidFill>
              <a:cs typeface="Calibri"/>
            </a:endParaRPr>
          </a:p>
          <a:p>
            <a:pPr algn="ctr"/>
            <a:r>
              <a:rPr lang="en-US" sz="4000" i="1">
                <a:solidFill>
                  <a:schemeClr val="tx1"/>
                </a:solidFill>
                <a:cs typeface="Calibri"/>
              </a:rPr>
              <a:t>Fight</a:t>
            </a:r>
          </a:p>
        </p:txBody>
      </p:sp>
      <p:sp>
        <p:nvSpPr>
          <p:cNvPr id="8" name="Flowchart: Data 7">
            <a:extLst>
              <a:ext uri="{FF2B5EF4-FFF2-40B4-BE49-F238E27FC236}">
                <a16:creationId xmlns:a16="http://schemas.microsoft.com/office/drawing/2014/main" id="{BC108F8E-197C-4265-828F-6B9E17051C1A}"/>
              </a:ext>
            </a:extLst>
          </p:cNvPr>
          <p:cNvSpPr/>
          <p:nvPr/>
        </p:nvSpPr>
        <p:spPr>
          <a:xfrm>
            <a:off x="7752271" y="1814336"/>
            <a:ext cx="2866568" cy="3364301"/>
          </a:xfrm>
          <a:prstGeom prst="flowChartInputOutp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i="1" dirty="0">
              <a:solidFill>
                <a:schemeClr val="tx1"/>
              </a:solidFill>
              <a:cs typeface="Calibri"/>
            </a:endParaRPr>
          </a:p>
          <a:p>
            <a:pPr algn="ctr"/>
            <a:endParaRPr lang="en-US" sz="4000" i="1" dirty="0">
              <a:solidFill>
                <a:schemeClr val="tx1"/>
              </a:solidFill>
              <a:cs typeface="Calibri"/>
            </a:endParaRPr>
          </a:p>
          <a:p>
            <a:pPr algn="ctr"/>
            <a:endParaRPr lang="en-US" sz="4000" i="1" dirty="0">
              <a:solidFill>
                <a:schemeClr val="tx1"/>
              </a:solidFill>
              <a:cs typeface="Calibri"/>
            </a:endParaRPr>
          </a:p>
          <a:p>
            <a:pPr algn="ctr"/>
            <a:r>
              <a:rPr lang="en-US" sz="3600" i="1" dirty="0">
                <a:solidFill>
                  <a:schemeClr val="tx1"/>
                </a:solidFill>
                <a:cs typeface="Calibri"/>
              </a:rPr>
              <a:t>Freeze</a:t>
            </a:r>
            <a:endParaRPr lang="en-US" dirty="0">
              <a:solidFill>
                <a:schemeClr val="tx1"/>
              </a:solidFill>
              <a:cs typeface="Calibri"/>
            </a:endParaRPr>
          </a:p>
        </p:txBody>
      </p:sp>
      <p:sp>
        <p:nvSpPr>
          <p:cNvPr id="7" name="Flowchart: Data 6">
            <a:extLst>
              <a:ext uri="{FF2B5EF4-FFF2-40B4-BE49-F238E27FC236}">
                <a16:creationId xmlns:a16="http://schemas.microsoft.com/office/drawing/2014/main" id="{10026248-4B78-4A1C-97D7-EB0652F1F2E4}"/>
              </a:ext>
            </a:extLst>
          </p:cNvPr>
          <p:cNvSpPr/>
          <p:nvPr/>
        </p:nvSpPr>
        <p:spPr>
          <a:xfrm>
            <a:off x="4891178" y="1814337"/>
            <a:ext cx="2631053" cy="3364301"/>
          </a:xfrm>
          <a:prstGeom prst="flowChartInputOutp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i="1">
              <a:solidFill>
                <a:schemeClr val="tx1"/>
              </a:solidFill>
              <a:cs typeface="Calibri"/>
            </a:endParaRPr>
          </a:p>
          <a:p>
            <a:pPr algn="ctr"/>
            <a:endParaRPr lang="en-US" sz="4000" i="1">
              <a:solidFill>
                <a:schemeClr val="tx1"/>
              </a:solidFill>
              <a:cs typeface="Calibri"/>
            </a:endParaRPr>
          </a:p>
          <a:p>
            <a:pPr algn="ctr"/>
            <a:endParaRPr lang="en-US" sz="4000" i="1">
              <a:solidFill>
                <a:schemeClr val="tx1"/>
              </a:solidFill>
              <a:cs typeface="Calibri"/>
            </a:endParaRPr>
          </a:p>
          <a:p>
            <a:pPr algn="ctr"/>
            <a:r>
              <a:rPr lang="en-US" sz="4000" i="1">
                <a:solidFill>
                  <a:schemeClr val="tx1"/>
                </a:solidFill>
                <a:cs typeface="Calibri"/>
              </a:rPr>
              <a:t>Flight</a:t>
            </a:r>
            <a:endParaRPr lang="en-US" sz="4000">
              <a:solidFill>
                <a:schemeClr val="tx1"/>
              </a:solidFill>
              <a:cs typeface="Calibri"/>
            </a:endParaRPr>
          </a:p>
        </p:txBody>
      </p:sp>
      <p:sp>
        <p:nvSpPr>
          <p:cNvPr id="2" name="Title 1">
            <a:extLst>
              <a:ext uri="{FF2B5EF4-FFF2-40B4-BE49-F238E27FC236}">
                <a16:creationId xmlns:a16="http://schemas.microsoft.com/office/drawing/2014/main" id="{8CAEFE2C-53DD-40C2-BD25-2AFC0C3A4DB2}"/>
              </a:ext>
            </a:extLst>
          </p:cNvPr>
          <p:cNvSpPr>
            <a:spLocks noGrp="1"/>
          </p:cNvSpPr>
          <p:nvPr>
            <p:ph type="ctrTitle"/>
          </p:nvPr>
        </p:nvSpPr>
        <p:spPr>
          <a:xfrm>
            <a:off x="65322" y="881210"/>
            <a:ext cx="7198120" cy="2102092"/>
          </a:xfrm>
        </p:spPr>
        <p:txBody>
          <a:bodyPr/>
          <a:lstStyle/>
          <a:p>
            <a:r>
              <a:rPr lang="en-US" dirty="0">
                <a:cs typeface="Calibri Light"/>
              </a:rPr>
              <a:t>Stress Response</a:t>
            </a:r>
            <a:br>
              <a:rPr lang="en-US" dirty="0">
                <a:highlight>
                  <a:srgbClr val="FFFF00"/>
                </a:highlight>
                <a:cs typeface="Calibri Light"/>
              </a:rPr>
            </a:br>
            <a:endParaRPr lang="en-US" dirty="0">
              <a:highlight>
                <a:srgbClr val="FFFF00"/>
              </a:highlight>
              <a:cs typeface="Calibri Light"/>
            </a:endParaRPr>
          </a:p>
        </p:txBody>
      </p:sp>
      <p:pic>
        <p:nvPicPr>
          <p:cNvPr id="4" name="Graphic 4" descr="Martial Arts outline">
            <a:extLst>
              <a:ext uri="{FF2B5EF4-FFF2-40B4-BE49-F238E27FC236}">
                <a16:creationId xmlns:a16="http://schemas.microsoft.com/office/drawing/2014/main" id="{C89B41F5-2D4B-47A2-948E-F3C3F8DCEC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80272" y="2439838"/>
            <a:ext cx="914400" cy="914400"/>
          </a:xfrm>
          <a:prstGeom prst="rect">
            <a:avLst/>
          </a:prstGeom>
        </p:spPr>
      </p:pic>
      <p:pic>
        <p:nvPicPr>
          <p:cNvPr id="5" name="Graphic 5" descr="Run outline">
            <a:extLst>
              <a:ext uri="{FF2B5EF4-FFF2-40B4-BE49-F238E27FC236}">
                <a16:creationId xmlns:a16="http://schemas.microsoft.com/office/drawing/2014/main" id="{700A37D2-B0AE-4B01-84B6-AAF3D6645E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40082" y="2526102"/>
            <a:ext cx="914400" cy="914400"/>
          </a:xfrm>
          <a:prstGeom prst="rect">
            <a:avLst/>
          </a:prstGeom>
        </p:spPr>
      </p:pic>
      <p:pic>
        <p:nvPicPr>
          <p:cNvPr id="6" name="Graphic 6" descr="Surprised face outline outline">
            <a:extLst>
              <a:ext uri="{FF2B5EF4-FFF2-40B4-BE49-F238E27FC236}">
                <a16:creationId xmlns:a16="http://schemas.microsoft.com/office/drawing/2014/main" id="{E2A86BDA-2B00-45FF-B296-E75530E035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29932" y="2439838"/>
            <a:ext cx="914400" cy="914400"/>
          </a:xfrm>
          <a:prstGeom prst="rect">
            <a:avLst/>
          </a:prstGeom>
        </p:spPr>
      </p:pic>
    </p:spTree>
    <p:extLst>
      <p:ext uri="{BB962C8B-B14F-4D97-AF65-F5344CB8AC3E}">
        <p14:creationId xmlns:p14="http://schemas.microsoft.com/office/powerpoint/2010/main" val="4047369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stretch>
            <a:fillRect/>
          </a:stretch>
        </p:blipFill>
        <p:spPr>
          <a:xfrm>
            <a:off x="1416843" y="1272205"/>
            <a:ext cx="9358313" cy="5118100"/>
          </a:xfrm>
          <a:prstGeom prst="rect">
            <a:avLst/>
          </a:prstGeom>
        </p:spPr>
      </p:pic>
      <p:sp>
        <p:nvSpPr>
          <p:cNvPr id="6" name="TextBox 5"/>
          <p:cNvSpPr txBox="1"/>
          <p:nvPr/>
        </p:nvSpPr>
        <p:spPr>
          <a:xfrm>
            <a:off x="8316686" y="6390305"/>
            <a:ext cx="3367314" cy="230832"/>
          </a:xfrm>
          <a:prstGeom prst="rect">
            <a:avLst/>
          </a:prstGeom>
          <a:noFill/>
        </p:spPr>
        <p:txBody>
          <a:bodyPr wrap="square" rtlCol="0">
            <a:spAutoFit/>
          </a:bodyPr>
          <a:lstStyle/>
          <a:p>
            <a:r>
              <a:rPr lang="en-US" sz="900"/>
              <a:t>https://www.pexels.com/photo/</a:t>
            </a:r>
          </a:p>
        </p:txBody>
      </p:sp>
    </p:spTree>
    <p:extLst>
      <p:ext uri="{BB962C8B-B14F-4D97-AF65-F5344CB8AC3E}">
        <p14:creationId xmlns:p14="http://schemas.microsoft.com/office/powerpoint/2010/main" val="887974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933417" y="2106609"/>
            <a:ext cx="6545699" cy="4335463"/>
          </a:xfrm>
          <a:prstGeom prst="rect">
            <a:avLst/>
          </a:prstGeom>
        </p:spPr>
      </p:pic>
      <p:sp>
        <p:nvSpPr>
          <p:cNvPr id="3" name="Title 2">
            <a:extLst>
              <a:ext uri="{FF2B5EF4-FFF2-40B4-BE49-F238E27FC236}">
                <a16:creationId xmlns:a16="http://schemas.microsoft.com/office/drawing/2014/main" id="{2D85A5C1-0190-4EDF-A16A-45F80CD8140F}"/>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7FDBF2A9-6536-482B-B290-53B9B78C0F70}"/>
              </a:ext>
            </a:extLst>
          </p:cNvPr>
          <p:cNvSpPr>
            <a:spLocks noGrp="1"/>
          </p:cNvSpPr>
          <p:nvPr>
            <p:ph type="body" sz="quarter" idx="14"/>
          </p:nvPr>
        </p:nvSpPr>
        <p:spPr/>
        <p:txBody>
          <a:bodyPr/>
          <a:lstStyle/>
          <a:p>
            <a:endParaRPr lang="en-US"/>
          </a:p>
        </p:txBody>
      </p:sp>
      <p:sp>
        <p:nvSpPr>
          <p:cNvPr id="5" name="TextBox 4"/>
          <p:cNvSpPr txBox="1"/>
          <p:nvPr/>
        </p:nvSpPr>
        <p:spPr>
          <a:xfrm>
            <a:off x="8543814" y="6427113"/>
            <a:ext cx="3773715" cy="430887"/>
          </a:xfrm>
          <a:prstGeom prst="rect">
            <a:avLst/>
          </a:prstGeom>
          <a:noFill/>
        </p:spPr>
        <p:txBody>
          <a:bodyPr wrap="square" rtlCol="0">
            <a:spAutoFit/>
          </a:bodyPr>
          <a:lstStyle/>
          <a:p>
            <a:r>
              <a:rPr lang="en-US" sz="1050"/>
              <a:t>https://www.pexels.com/photo/white-and-gray-snake-on-brown-wooden-table-top-53964/</a:t>
            </a:r>
          </a:p>
        </p:txBody>
      </p:sp>
    </p:spTree>
    <p:extLst>
      <p:ext uri="{BB962C8B-B14F-4D97-AF65-F5344CB8AC3E}">
        <p14:creationId xmlns:p14="http://schemas.microsoft.com/office/powerpoint/2010/main" val="2170755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stretch>
            <a:fillRect/>
          </a:stretch>
        </p:blipFill>
        <p:spPr>
          <a:xfrm>
            <a:off x="993775" y="1065830"/>
            <a:ext cx="10204450" cy="5324475"/>
          </a:xfrm>
          <a:prstGeom prst="rect">
            <a:avLst/>
          </a:prstGeom>
        </p:spPr>
      </p:pic>
      <p:sp>
        <p:nvSpPr>
          <p:cNvPr id="5" name="TextBox 4"/>
          <p:cNvSpPr txBox="1"/>
          <p:nvPr/>
        </p:nvSpPr>
        <p:spPr>
          <a:xfrm>
            <a:off x="8316686" y="6390305"/>
            <a:ext cx="3367314" cy="369332"/>
          </a:xfrm>
          <a:prstGeom prst="rect">
            <a:avLst/>
          </a:prstGeom>
          <a:noFill/>
        </p:spPr>
        <p:txBody>
          <a:bodyPr wrap="square" rtlCol="0">
            <a:spAutoFit/>
          </a:bodyPr>
          <a:lstStyle/>
          <a:p>
            <a:r>
              <a:rPr lang="en-US" sz="900"/>
              <a:t>https://www.pexels.com/photo/light-landscape-nature-forest-117843/</a:t>
            </a:r>
          </a:p>
        </p:txBody>
      </p:sp>
    </p:spTree>
    <p:extLst>
      <p:ext uri="{BB962C8B-B14F-4D97-AF65-F5344CB8AC3E}">
        <p14:creationId xmlns:p14="http://schemas.microsoft.com/office/powerpoint/2010/main" val="2071774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a16="http://schemas.microsoft.com/office/drawing/2014/main" id="{1E8BA703-9E5C-44A1-AA59-03F359058E5A}"/>
              </a:ext>
            </a:extLst>
          </p:cNvPr>
          <p:cNvPicPr>
            <a:picLocks noChangeAspect="1"/>
          </p:cNvPicPr>
          <p:nvPr/>
        </p:nvPicPr>
        <p:blipFill>
          <a:blip r:embed="rId3"/>
          <a:stretch>
            <a:fillRect/>
          </a:stretch>
        </p:blipFill>
        <p:spPr>
          <a:xfrm>
            <a:off x="6507192" y="907051"/>
            <a:ext cx="5027311" cy="5466820"/>
          </a:xfrm>
          <a:prstGeom prst="rect">
            <a:avLst/>
          </a:prstGeom>
        </p:spPr>
      </p:pic>
      <p:sp>
        <p:nvSpPr>
          <p:cNvPr id="2" name="Title 1">
            <a:extLst>
              <a:ext uri="{FF2B5EF4-FFF2-40B4-BE49-F238E27FC236}">
                <a16:creationId xmlns:a16="http://schemas.microsoft.com/office/drawing/2014/main" id="{26F864C0-86AA-4211-92A0-1FD82ADE77FD}"/>
              </a:ext>
            </a:extLst>
          </p:cNvPr>
          <p:cNvSpPr>
            <a:spLocks noGrp="1"/>
          </p:cNvSpPr>
          <p:nvPr>
            <p:ph type="title"/>
          </p:nvPr>
        </p:nvSpPr>
        <p:spPr>
          <a:prstGeom prst="rect">
            <a:avLst/>
          </a:prstGeom>
        </p:spPr>
        <p:txBody>
          <a:bodyPr/>
          <a:lstStyle/>
          <a:p>
            <a:r>
              <a:rPr lang="en-US">
                <a:cs typeface="Calibri Light"/>
              </a:rPr>
              <a:t>Stress Response </a:t>
            </a:r>
            <a:endParaRPr lang="en-US" err="1"/>
          </a:p>
        </p:txBody>
      </p:sp>
      <p:sp>
        <p:nvSpPr>
          <p:cNvPr id="18" name="Text Placeholder 17">
            <a:extLst>
              <a:ext uri="{FF2B5EF4-FFF2-40B4-BE49-F238E27FC236}">
                <a16:creationId xmlns:a16="http://schemas.microsoft.com/office/drawing/2014/main" id="{50AC7184-AE29-481B-85C7-B0F9311809B1}"/>
              </a:ext>
            </a:extLst>
          </p:cNvPr>
          <p:cNvSpPr>
            <a:spLocks noGrp="1"/>
          </p:cNvSpPr>
          <p:nvPr>
            <p:ph type="body" sz="quarter" idx="14"/>
          </p:nvPr>
        </p:nvSpPr>
        <p:spPr/>
        <p:txBody>
          <a:bodyPr/>
          <a:lstStyle/>
          <a:p>
            <a:r>
              <a:rPr lang="en-US" dirty="0"/>
              <a:t>Inside the mind</a:t>
            </a:r>
          </a:p>
        </p:txBody>
      </p:sp>
      <p:sp>
        <p:nvSpPr>
          <p:cNvPr id="6" name="TextBox 5">
            <a:extLst>
              <a:ext uri="{FF2B5EF4-FFF2-40B4-BE49-F238E27FC236}">
                <a16:creationId xmlns:a16="http://schemas.microsoft.com/office/drawing/2014/main" id="{67E306E1-DB59-45CF-806B-86C159C817EC}"/>
              </a:ext>
            </a:extLst>
          </p:cNvPr>
          <p:cNvSpPr txBox="1"/>
          <p:nvPr/>
        </p:nvSpPr>
        <p:spPr>
          <a:xfrm>
            <a:off x="9540815" y="636341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rPr>
              <a:t>(Compare et al., 2014)</a:t>
            </a:r>
            <a:endParaRPr lang="en-US"/>
          </a:p>
        </p:txBody>
      </p:sp>
      <p:cxnSp>
        <p:nvCxnSpPr>
          <p:cNvPr id="3" name="Straight Arrow Connector 2">
            <a:extLst>
              <a:ext uri="{FF2B5EF4-FFF2-40B4-BE49-F238E27FC236}">
                <a16:creationId xmlns:a16="http://schemas.microsoft.com/office/drawing/2014/main" id="{6CABFC23-B89B-4D38-8420-C2ECFFFFFCD5}"/>
              </a:ext>
            </a:extLst>
          </p:cNvPr>
          <p:cNvCxnSpPr/>
          <p:nvPr/>
        </p:nvCxnSpPr>
        <p:spPr>
          <a:xfrm flipV="1">
            <a:off x="5336876" y="3584276"/>
            <a:ext cx="3171644" cy="1012165"/>
          </a:xfrm>
          <a:prstGeom prst="straightConnector1">
            <a:avLst/>
          </a:prstGeom>
          <a:ln w="28575">
            <a:solidFill>
              <a:srgbClr val="FF0000"/>
            </a:solidFill>
            <a:headEnd type="none"/>
            <a:tailEnd type="arrow"/>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90792120-F6F3-4A72-B106-DAD10C87F5D0}"/>
              </a:ext>
            </a:extLst>
          </p:cNvPr>
          <p:cNvCxnSpPr>
            <a:cxnSpLocks/>
          </p:cNvCxnSpPr>
          <p:nvPr/>
        </p:nvCxnSpPr>
        <p:spPr>
          <a:xfrm flipV="1">
            <a:off x="3800478" y="2555353"/>
            <a:ext cx="2567793" cy="5749"/>
          </a:xfrm>
          <a:prstGeom prst="straightConnector1">
            <a:avLst/>
          </a:prstGeom>
          <a:ln w="28575">
            <a:solidFill>
              <a:schemeClr val="accent6"/>
            </a:solidFill>
            <a:headEnd type="none"/>
            <a:tailEnd type="arrow"/>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289192E1-ED31-4EEB-AF53-0A85734A9257}"/>
              </a:ext>
            </a:extLst>
          </p:cNvPr>
          <p:cNvSpPr txBox="1"/>
          <p:nvPr/>
        </p:nvSpPr>
        <p:spPr>
          <a:xfrm>
            <a:off x="524855" y="2177385"/>
            <a:ext cx="482791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Prefrontal Cortex</a:t>
            </a:r>
            <a:endParaRPr lang="en-US" sz="3200">
              <a:cs typeface="Calibri"/>
            </a:endParaRPr>
          </a:p>
          <a:p>
            <a:r>
              <a:rPr lang="en-US" sz="2000">
                <a:cs typeface="Calibri"/>
              </a:rPr>
              <a:t>Learning, thinking ahead, executive functioning</a:t>
            </a:r>
          </a:p>
        </p:txBody>
      </p:sp>
      <p:sp>
        <p:nvSpPr>
          <p:cNvPr id="8" name="TextBox 7">
            <a:extLst>
              <a:ext uri="{FF2B5EF4-FFF2-40B4-BE49-F238E27FC236}">
                <a16:creationId xmlns:a16="http://schemas.microsoft.com/office/drawing/2014/main" id="{19718F05-E7D7-49DA-8BA9-C2CF9D1AB586}"/>
              </a:ext>
            </a:extLst>
          </p:cNvPr>
          <p:cNvSpPr txBox="1"/>
          <p:nvPr/>
        </p:nvSpPr>
        <p:spPr>
          <a:xfrm>
            <a:off x="3352800" y="4254445"/>
            <a:ext cx="2743200"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Amygdala</a:t>
            </a:r>
            <a:r>
              <a:rPr lang="en-US"/>
              <a:t> </a:t>
            </a:r>
          </a:p>
          <a:p>
            <a:r>
              <a:rPr lang="en-US" sz="2000"/>
              <a:t>"Alarm System"</a:t>
            </a:r>
            <a:endParaRPr lang="en-US" sz="2000">
              <a:cs typeface="Calibri"/>
            </a:endParaRPr>
          </a:p>
        </p:txBody>
      </p:sp>
    </p:spTree>
    <p:extLst>
      <p:ext uri="{BB962C8B-B14F-4D97-AF65-F5344CB8AC3E}">
        <p14:creationId xmlns:p14="http://schemas.microsoft.com/office/powerpoint/2010/main" val="38723291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marL="457200" indent="-457200" algn="l">
          <a:buFont typeface="Arial" panose="020B0604020202020204" pitchFamily="34" charset="0"/>
          <a:buChar char="•"/>
          <a:defRPr sz="2800"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BBFD80C8EB4A049883C815D59344A4C" ma:contentTypeVersion="11" ma:contentTypeDescription="Create a new document." ma:contentTypeScope="" ma:versionID="8954760837c3f6d1d604e5413cd5b26d">
  <xsd:schema xmlns:xsd="http://www.w3.org/2001/XMLSchema" xmlns:xs="http://www.w3.org/2001/XMLSchema" xmlns:p="http://schemas.microsoft.com/office/2006/metadata/properties" xmlns:ns2="6ad02b95-fff2-4d68-93e5-21c79b092f05" xmlns:ns3="919a60d5-ddfe-4a22-a133-b2b51899993c" targetNamespace="http://schemas.microsoft.com/office/2006/metadata/properties" ma:root="true" ma:fieldsID="1e395ce114746df508bee3624c6be643" ns2:_="" ns3:_="">
    <xsd:import namespace="6ad02b95-fff2-4d68-93e5-21c79b092f05"/>
    <xsd:import namespace="919a60d5-ddfe-4a22-a133-b2b51899993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d02b95-fff2-4d68-93e5-21c79b092f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9a60d5-ddfe-4a22-a133-b2b51899993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AA20E2-1BEB-42A5-A73C-1CF21E3D1A68}">
  <ds:schemaRefs>
    <ds:schemaRef ds:uri="http://schemas.microsoft.com/office/2006/metadata/properties"/>
    <ds:schemaRef ds:uri="http://www.w3.org/XML/1998/namespace"/>
    <ds:schemaRef ds:uri="http://schemas.microsoft.com/office/2006/documentManagement/types"/>
    <ds:schemaRef ds:uri="6ad02b95-fff2-4d68-93e5-21c79b092f05"/>
    <ds:schemaRef ds:uri="http://purl.org/dc/dcmitype/"/>
    <ds:schemaRef ds:uri="http://purl.org/dc/elements/1.1/"/>
    <ds:schemaRef ds:uri="919a60d5-ddfe-4a22-a133-b2b51899993c"/>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AAFD36C8-96D2-4EAA-95D6-BDCFB5C01AC2}">
  <ds:schemaRefs>
    <ds:schemaRef ds:uri="http://schemas.microsoft.com/sharepoint/v3/contenttype/forms"/>
  </ds:schemaRefs>
</ds:datastoreItem>
</file>

<file path=customXml/itemProps3.xml><?xml version="1.0" encoding="utf-8"?>
<ds:datastoreItem xmlns:ds="http://schemas.openxmlformats.org/officeDocument/2006/customXml" ds:itemID="{94051847-70A9-4BA6-9140-ABC029473B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d02b95-fff2-4d68-93e5-21c79b092f05"/>
    <ds:schemaRef ds:uri="919a60d5-ddfe-4a22-a133-b2b5189999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7221</TotalTime>
  <Words>1161</Words>
  <Application>Microsoft Office PowerPoint</Application>
  <PresentationFormat>Widescreen</PresentationFormat>
  <Paragraphs>100</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Arial,Sans-Serif</vt:lpstr>
      <vt:lpstr>Calibri</vt:lpstr>
      <vt:lpstr>Open Sans</vt:lpstr>
      <vt:lpstr>1_Office Theme</vt:lpstr>
      <vt:lpstr>Stress Response</vt:lpstr>
      <vt:lpstr>Stress Response </vt:lpstr>
      <vt:lpstr>PowerPoint Presentation</vt:lpstr>
      <vt:lpstr>PowerPoint Presentation</vt:lpstr>
      <vt:lpstr>PowerPoint Presentation</vt:lpstr>
      <vt:lpstr>Stress Response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TSTN Slide Deck </dc:title>
  <dc:creator>Cheryl Williams-Hecksel</dc:creator>
  <cp:lastModifiedBy>Bailey J. Akers</cp:lastModifiedBy>
  <cp:revision>451</cp:revision>
  <dcterms:created xsi:type="dcterms:W3CDTF">2021-02-25T17:25:49Z</dcterms:created>
  <dcterms:modified xsi:type="dcterms:W3CDTF">2022-08-29T17:10:19Z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0x010100ABBFD80C8EB4A049883C815D59344A4C</vt:lpwstr>
  </property>
  <property fmtid="{D5CDD505-2E9C-101B-9397-08002B2CF9AE}" pid="3" name="ComplianceAssetId">
    <vt:lpwstr/>
  </property>
  <property fmtid="{D5CDD505-2E9C-101B-9397-08002B2CF9AE}" pid="4" name="_ExtendedDescription">
    <vt:lpwstr/>
  </property>
</Properties>
</file>