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12"/>
  </p:notesMasterIdLst>
  <p:handoutMasterIdLst>
    <p:handoutMasterId r:id="rId13"/>
  </p:handoutMasterIdLst>
  <p:sldIdLst>
    <p:sldId id="1122" r:id="rId5"/>
    <p:sldId id="1117" r:id="rId6"/>
    <p:sldId id="1116" r:id="rId7"/>
    <p:sldId id="319" r:id="rId8"/>
    <p:sldId id="328" r:id="rId9"/>
    <p:sldId id="1135" r:id="rId10"/>
    <p:sldId id="120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silience" id="{F71BBEC6-743B-4E25-8DE9-28E52219B5A1}">
          <p14:sldIdLst>
            <p14:sldId id="1122"/>
            <p14:sldId id="1117"/>
            <p14:sldId id="1116"/>
            <p14:sldId id="319"/>
            <p14:sldId id="328"/>
            <p14:sldId id="1135"/>
            <p14:sldId id="12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ers, Bailey" initials="AB" lastIdx="25" clrIdx="0">
    <p:extLst>
      <p:ext uri="{19B8F6BF-5375-455C-9EA6-DF929625EA0E}">
        <p15:presenceInfo xmlns:p15="http://schemas.microsoft.com/office/powerpoint/2012/main" userId="S::akersbai@msu.edu::9afac176-a489-439a-b23a-3195f085e928" providerId="AD"/>
      </p:ext>
    </p:extLst>
  </p:cmAuthor>
  <p:cmAuthor id="2" name="Akers, Bailey" initials="AB [2]" lastIdx="7" clrIdx="1">
    <p:extLst>
      <p:ext uri="{19B8F6BF-5375-455C-9EA6-DF929625EA0E}">
        <p15:presenceInfo xmlns:p15="http://schemas.microsoft.com/office/powerpoint/2012/main" userId="S::bakers@ioniacounty.org::ab528ed4-c962-4ed0-bfa5-67ff2f9f6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03"/>
    <a:srgbClr val="FF9393"/>
    <a:srgbClr val="DADEEA"/>
    <a:srgbClr val="FFDFE0"/>
    <a:srgbClr val="EE7E97"/>
    <a:srgbClr val="54BEF3"/>
    <a:srgbClr val="B0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06CAD-AE64-A396-A61C-2FAFBCD7F587}" v="6" dt="2022-08-16T22:04:26.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2859" autoAdjust="0"/>
  </p:normalViewPr>
  <p:slideViewPr>
    <p:cSldViewPr snapToGrid="0">
      <p:cViewPr varScale="1">
        <p:scale>
          <a:sx n="59" d="100"/>
          <a:sy n="59" d="100"/>
        </p:scale>
        <p:origin x="1603" y="67"/>
      </p:cViewPr>
      <p:guideLst/>
    </p:cSldViewPr>
  </p:slideViewPr>
  <p:outlineViewPr>
    <p:cViewPr>
      <p:scale>
        <a:sx n="33" d="100"/>
        <a:sy n="33" d="100"/>
      </p:scale>
      <p:origin x="0" y="-14856"/>
    </p:cViewPr>
  </p:outlineViewPr>
  <p:notesTextViewPr>
    <p:cViewPr>
      <p:scale>
        <a:sx n="1" d="1"/>
        <a:sy n="1" d="1"/>
      </p:scale>
      <p:origin x="0" y="0"/>
    </p:cViewPr>
  </p:notesTextViewPr>
  <p:sorterViewPr>
    <p:cViewPr>
      <p:scale>
        <a:sx n="100" d="100"/>
        <a:sy n="100" d="100"/>
      </p:scale>
      <p:origin x="0" y="-2000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DC100-904F-45BF-B572-B5248E5731A2}" type="doc">
      <dgm:prSet loTypeId="urn:microsoft.com/office/officeart/2005/8/layout/lProcess2" loCatId="list" qsTypeId="urn:microsoft.com/office/officeart/2005/8/quickstyle/simple1" qsCatId="simple" csTypeId="urn:microsoft.com/office/officeart/2005/8/colors/accent6_1" csCatId="accent6" phldr="1"/>
      <dgm:spPr/>
      <dgm:t>
        <a:bodyPr/>
        <a:lstStyle/>
        <a:p>
          <a:endParaRPr lang="en-US"/>
        </a:p>
      </dgm:t>
    </dgm:pt>
    <dgm:pt modelId="{57C6478A-C3B9-4922-A52F-581582F3FB73}">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dgm:spPr>
      <dgm:t>
        <a:bodyPr/>
        <a:lstStyle/>
        <a:p>
          <a:r>
            <a:rPr lang="en-US" dirty="0"/>
            <a:t>Risk Factors</a:t>
          </a:r>
        </a:p>
      </dgm:t>
    </dgm:pt>
    <dgm:pt modelId="{E0CCCADD-2A20-42A8-9869-BCFA453EF3DE}" type="parTrans" cxnId="{3F88035A-99A6-44EF-A6DC-2A027ADB4AE6}">
      <dgm:prSet/>
      <dgm:spPr/>
      <dgm:t>
        <a:bodyPr/>
        <a:lstStyle/>
        <a:p>
          <a:endParaRPr lang="en-US"/>
        </a:p>
      </dgm:t>
    </dgm:pt>
    <dgm:pt modelId="{92EA8B7A-C8E6-4184-BC71-E16DC018543C}" type="sibTrans" cxnId="{3F88035A-99A6-44EF-A6DC-2A027ADB4AE6}">
      <dgm:prSet/>
      <dgm:spPr/>
      <dgm:t>
        <a:bodyPr/>
        <a:lstStyle/>
        <a:p>
          <a:endParaRPr lang="en-US"/>
        </a:p>
      </dgm:t>
    </dgm:pt>
    <dgm:pt modelId="{E8E71851-F85B-49FB-8623-1131ACB0B906}">
      <dgm:prSet phldrT="[Text]"/>
      <dgm:spPr>
        <a:ln>
          <a:solidFill>
            <a:srgbClr val="FF0303"/>
          </a:solidFill>
        </a:ln>
      </dgm:spPr>
      <dgm:t>
        <a:bodyPr/>
        <a:lstStyle/>
        <a:p>
          <a:pPr>
            <a:buFont typeface="Arial"/>
            <a:buChar char="•"/>
          </a:pPr>
          <a:r>
            <a:rPr lang="en-US">
              <a:cs typeface="Calibri" panose="020F0502020204030204"/>
            </a:rPr>
            <a:t>History of mental health conditions</a:t>
          </a:r>
          <a:endParaRPr lang="en-US" dirty="0"/>
        </a:p>
      </dgm:t>
    </dgm:pt>
    <dgm:pt modelId="{06FAEFED-A73A-4C4A-BD27-2B090B9DABBA}" type="parTrans" cxnId="{EC219D81-2D9F-462E-AEC3-40A64FEC27F7}">
      <dgm:prSet/>
      <dgm:spPr/>
      <dgm:t>
        <a:bodyPr/>
        <a:lstStyle/>
        <a:p>
          <a:endParaRPr lang="en-US"/>
        </a:p>
      </dgm:t>
    </dgm:pt>
    <dgm:pt modelId="{EB3124FC-0117-4889-833C-D55013CAEEB5}" type="sibTrans" cxnId="{EC219D81-2D9F-462E-AEC3-40A64FEC27F7}">
      <dgm:prSet/>
      <dgm:spPr/>
      <dgm:t>
        <a:bodyPr/>
        <a:lstStyle/>
        <a:p>
          <a:endParaRPr lang="en-US"/>
        </a:p>
      </dgm:t>
    </dgm:pt>
    <dgm:pt modelId="{4CFEA03D-CFCF-4A3C-90F0-51F987CC7FE7}">
      <dgm:prSet phldrT="[Text]"/>
      <dgm:spPr/>
      <dgm:t>
        <a:bodyPr/>
        <a:lstStyle/>
        <a:p>
          <a:r>
            <a:rPr lang="en-US" dirty="0"/>
            <a:t>Protective Factors</a:t>
          </a:r>
        </a:p>
      </dgm:t>
    </dgm:pt>
    <dgm:pt modelId="{0BFF4388-A6C6-4419-9A08-B57D97AA926C}" type="parTrans" cxnId="{F01470E0-DFCB-406F-A692-FE7CA34E7128}">
      <dgm:prSet/>
      <dgm:spPr/>
      <dgm:t>
        <a:bodyPr/>
        <a:lstStyle/>
        <a:p>
          <a:endParaRPr lang="en-US"/>
        </a:p>
      </dgm:t>
    </dgm:pt>
    <dgm:pt modelId="{1527FC73-6DB2-4190-B24D-2FC040A8E8D3}" type="sibTrans" cxnId="{F01470E0-DFCB-406F-A692-FE7CA34E7128}">
      <dgm:prSet/>
      <dgm:spPr/>
      <dgm:t>
        <a:bodyPr/>
        <a:lstStyle/>
        <a:p>
          <a:endParaRPr lang="en-US"/>
        </a:p>
      </dgm:t>
    </dgm:pt>
    <dgm:pt modelId="{ED4D9567-5FAC-4EDD-BDF2-6CE0876656EB}">
      <dgm:prSet phldrT="[Text]"/>
      <dgm:spPr/>
      <dgm:t>
        <a:bodyPr/>
        <a:lstStyle/>
        <a:p>
          <a:r>
            <a:rPr lang="en-US" dirty="0">
              <a:latin typeface="Calibri Light" panose="020F0302020204030204"/>
            </a:rPr>
            <a:t>Having a mentor/role model</a:t>
          </a:r>
          <a:endParaRPr lang="en-US" dirty="0"/>
        </a:p>
      </dgm:t>
    </dgm:pt>
    <dgm:pt modelId="{E4179F6B-79CF-46A0-AC48-08BF87D7F385}" type="parTrans" cxnId="{81B9E571-B0DE-44F4-B7EF-0178083D6CD5}">
      <dgm:prSet/>
      <dgm:spPr/>
      <dgm:t>
        <a:bodyPr/>
        <a:lstStyle/>
        <a:p>
          <a:endParaRPr lang="en-US"/>
        </a:p>
      </dgm:t>
    </dgm:pt>
    <dgm:pt modelId="{9D093D84-90B8-4808-877C-CC48B2234EBD}" type="sibTrans" cxnId="{81B9E571-B0DE-44F4-B7EF-0178083D6CD5}">
      <dgm:prSet/>
      <dgm:spPr/>
      <dgm:t>
        <a:bodyPr/>
        <a:lstStyle/>
        <a:p>
          <a:endParaRPr lang="en-US"/>
        </a:p>
      </dgm:t>
    </dgm:pt>
    <dgm:pt modelId="{D03FFA46-954D-4D8A-95A2-BFBF1D4BC2A5}">
      <dgm:prSet/>
      <dgm:spPr>
        <a:ln>
          <a:solidFill>
            <a:srgbClr val="FF0303"/>
          </a:solidFill>
        </a:ln>
      </dgm:spPr>
      <dgm:t>
        <a:bodyPr/>
        <a:lstStyle/>
        <a:p>
          <a:r>
            <a:rPr lang="en-US">
              <a:cs typeface="Calibri" panose="020F0502020204030204"/>
            </a:rPr>
            <a:t>Having few friends or relationships with family</a:t>
          </a:r>
          <a:endParaRPr lang="en-US" dirty="0">
            <a:cs typeface="Calibri" panose="020F0502020204030204"/>
          </a:endParaRPr>
        </a:p>
      </dgm:t>
    </dgm:pt>
    <dgm:pt modelId="{8A71BA23-74DB-4681-8B72-82EC64136EF1}" type="parTrans" cxnId="{82AD6923-356C-4D74-AFDE-592DE29DBF7A}">
      <dgm:prSet/>
      <dgm:spPr/>
      <dgm:t>
        <a:bodyPr/>
        <a:lstStyle/>
        <a:p>
          <a:endParaRPr lang="en-US"/>
        </a:p>
      </dgm:t>
    </dgm:pt>
    <dgm:pt modelId="{86B6D426-DE53-47E2-A02D-B5026D4823FA}" type="sibTrans" cxnId="{82AD6923-356C-4D74-AFDE-592DE29DBF7A}">
      <dgm:prSet/>
      <dgm:spPr/>
      <dgm:t>
        <a:bodyPr/>
        <a:lstStyle/>
        <a:p>
          <a:endParaRPr lang="en-US"/>
        </a:p>
      </dgm:t>
    </dgm:pt>
    <dgm:pt modelId="{A677E297-9F05-4016-A6B9-2D3D2CA7EED0}">
      <dgm:prSet/>
      <dgm:spPr/>
      <dgm:t>
        <a:bodyPr/>
        <a:lstStyle/>
        <a:p>
          <a:r>
            <a:rPr lang="en-US" dirty="0">
              <a:latin typeface="Calibri Light" panose="020F0302020204030204"/>
            </a:rPr>
            <a:t>Having positive friendships</a:t>
          </a:r>
        </a:p>
      </dgm:t>
    </dgm:pt>
    <dgm:pt modelId="{3BACFA39-9ECA-4794-AF88-FB856669BCC1}" type="parTrans" cxnId="{E746A0B2-5187-40CC-89C1-C4CB0F958B99}">
      <dgm:prSet/>
      <dgm:spPr/>
      <dgm:t>
        <a:bodyPr/>
        <a:lstStyle/>
        <a:p>
          <a:endParaRPr lang="en-US"/>
        </a:p>
      </dgm:t>
    </dgm:pt>
    <dgm:pt modelId="{E7C776B6-AD64-43B3-A46C-EF92E3537DE4}" type="sibTrans" cxnId="{E746A0B2-5187-40CC-89C1-C4CB0F958B99}">
      <dgm:prSet/>
      <dgm:spPr/>
      <dgm:t>
        <a:bodyPr/>
        <a:lstStyle/>
        <a:p>
          <a:endParaRPr lang="en-US"/>
        </a:p>
      </dgm:t>
    </dgm:pt>
    <dgm:pt modelId="{0B080B00-EF31-4706-902A-F9652D0A1B50}">
      <dgm:prSet/>
      <dgm:spPr/>
      <dgm:t>
        <a:bodyPr/>
        <a:lstStyle/>
        <a:p>
          <a:r>
            <a:rPr lang="en-US" dirty="0">
              <a:latin typeface="Calibri Light" panose="020F0302020204030204"/>
            </a:rPr>
            <a:t>Belief that others care about you</a:t>
          </a:r>
        </a:p>
      </dgm:t>
    </dgm:pt>
    <dgm:pt modelId="{0CA7E4D0-083D-4A1D-B034-231A20D37C06}" type="parTrans" cxnId="{4A3A4C1F-1800-4CF8-86E0-BD6D6743AE5C}">
      <dgm:prSet/>
      <dgm:spPr/>
      <dgm:t>
        <a:bodyPr/>
        <a:lstStyle/>
        <a:p>
          <a:endParaRPr lang="en-US"/>
        </a:p>
      </dgm:t>
    </dgm:pt>
    <dgm:pt modelId="{4B1ED82C-85D5-42E0-A13E-6FB99A125555}" type="sibTrans" cxnId="{4A3A4C1F-1800-4CF8-86E0-BD6D6743AE5C}">
      <dgm:prSet/>
      <dgm:spPr/>
      <dgm:t>
        <a:bodyPr/>
        <a:lstStyle/>
        <a:p>
          <a:endParaRPr lang="en-US"/>
        </a:p>
      </dgm:t>
    </dgm:pt>
    <dgm:pt modelId="{C5893C0B-749E-4C2E-AE37-584796F7333E}">
      <dgm:prSet/>
      <dgm:spPr/>
      <dgm:t>
        <a:bodyPr/>
        <a:lstStyle/>
        <a:p>
          <a:r>
            <a:rPr lang="en-US" dirty="0">
              <a:latin typeface="Calibri Light" panose="020F0302020204030204"/>
            </a:rPr>
            <a:t>Being able to talk about trauma with supportive people</a:t>
          </a:r>
        </a:p>
      </dgm:t>
    </dgm:pt>
    <dgm:pt modelId="{9590C9CD-ABBB-450B-B70F-6B64D9A07351}" type="parTrans" cxnId="{5F09E614-35EB-4BBC-A102-ACECAFA27697}">
      <dgm:prSet/>
      <dgm:spPr/>
      <dgm:t>
        <a:bodyPr/>
        <a:lstStyle/>
        <a:p>
          <a:endParaRPr lang="en-US"/>
        </a:p>
      </dgm:t>
    </dgm:pt>
    <dgm:pt modelId="{D25CF0A9-7576-4F73-89AE-72A43734A343}" type="sibTrans" cxnId="{5F09E614-35EB-4BBC-A102-ACECAFA27697}">
      <dgm:prSet/>
      <dgm:spPr/>
      <dgm:t>
        <a:bodyPr/>
        <a:lstStyle/>
        <a:p>
          <a:endParaRPr lang="en-US"/>
        </a:p>
      </dgm:t>
    </dgm:pt>
    <dgm:pt modelId="{A3B2E43F-947A-4FCA-984A-496E8D9ACF11}">
      <dgm:prSet/>
      <dgm:spPr>
        <a:ln>
          <a:solidFill>
            <a:srgbClr val="FF0303"/>
          </a:solidFill>
        </a:ln>
      </dgm:spPr>
      <dgm:t>
        <a:bodyPr/>
        <a:lstStyle/>
        <a:p>
          <a:r>
            <a:rPr lang="en-US">
              <a:cs typeface="Calibri" panose="020F0502020204030204"/>
            </a:rPr>
            <a:t>Growing up in abusive or neglectful environments</a:t>
          </a:r>
          <a:endParaRPr lang="en-US" dirty="0">
            <a:cs typeface="Calibri" panose="020F0502020204030204"/>
          </a:endParaRPr>
        </a:p>
      </dgm:t>
    </dgm:pt>
    <dgm:pt modelId="{69B7CFF4-1927-4217-9470-9E4BDD4AF300}" type="parTrans" cxnId="{C93CC105-6D5B-4A81-85B4-7E91E00DB98A}">
      <dgm:prSet/>
      <dgm:spPr/>
      <dgm:t>
        <a:bodyPr/>
        <a:lstStyle/>
        <a:p>
          <a:endParaRPr lang="en-US"/>
        </a:p>
      </dgm:t>
    </dgm:pt>
    <dgm:pt modelId="{EE9B68B0-9C4D-4867-8F37-6C635778F7AF}" type="sibTrans" cxnId="{C93CC105-6D5B-4A81-85B4-7E91E00DB98A}">
      <dgm:prSet/>
      <dgm:spPr/>
      <dgm:t>
        <a:bodyPr/>
        <a:lstStyle/>
        <a:p>
          <a:endParaRPr lang="en-US"/>
        </a:p>
      </dgm:t>
    </dgm:pt>
    <dgm:pt modelId="{4CA922EF-8E64-4454-936A-B5DCBFAC38BB}">
      <dgm:prSet/>
      <dgm:spPr>
        <a:ln>
          <a:solidFill>
            <a:srgbClr val="FF0303"/>
          </a:solidFill>
        </a:ln>
      </dgm:spPr>
      <dgm:t>
        <a:bodyPr/>
        <a:lstStyle/>
        <a:p>
          <a:r>
            <a:rPr lang="en-US">
              <a:cs typeface="Calibri" panose="020F0502020204030204"/>
            </a:rPr>
            <a:t>Community violence</a:t>
          </a:r>
          <a:endParaRPr lang="en-US" dirty="0">
            <a:cs typeface="Calibri" panose="020F0502020204030204"/>
          </a:endParaRPr>
        </a:p>
      </dgm:t>
    </dgm:pt>
    <dgm:pt modelId="{E4F7BF35-E380-4735-BDC9-6511FF29ADDA}" type="parTrans" cxnId="{25E72965-8C44-4B59-978A-30FE0F52928B}">
      <dgm:prSet/>
      <dgm:spPr/>
      <dgm:t>
        <a:bodyPr/>
        <a:lstStyle/>
        <a:p>
          <a:endParaRPr lang="en-US"/>
        </a:p>
      </dgm:t>
    </dgm:pt>
    <dgm:pt modelId="{53CC35AE-DE8D-4E54-956D-2880094FC3F8}" type="sibTrans" cxnId="{25E72965-8C44-4B59-978A-30FE0F52928B}">
      <dgm:prSet/>
      <dgm:spPr/>
      <dgm:t>
        <a:bodyPr/>
        <a:lstStyle/>
        <a:p>
          <a:endParaRPr lang="en-US"/>
        </a:p>
      </dgm:t>
    </dgm:pt>
    <dgm:pt modelId="{27A5B9D0-0172-4365-8DA8-58D4B23BF527}" type="pres">
      <dgm:prSet presAssocID="{342DC100-904F-45BF-B572-B5248E5731A2}" presName="theList" presStyleCnt="0">
        <dgm:presLayoutVars>
          <dgm:dir/>
          <dgm:animLvl val="lvl"/>
          <dgm:resizeHandles val="exact"/>
        </dgm:presLayoutVars>
      </dgm:prSet>
      <dgm:spPr/>
    </dgm:pt>
    <dgm:pt modelId="{86EFC60C-E2AA-4767-8420-696CFC70630B}" type="pres">
      <dgm:prSet presAssocID="{57C6478A-C3B9-4922-A52F-581582F3FB73}" presName="compNode" presStyleCnt="0"/>
      <dgm:spPr/>
    </dgm:pt>
    <dgm:pt modelId="{7A953D8C-4549-4951-BFEB-24757D5BF2B7}" type="pres">
      <dgm:prSet presAssocID="{57C6478A-C3B9-4922-A52F-581582F3FB73}" presName="aNode" presStyleLbl="bgShp" presStyleIdx="0" presStyleCnt="2" custLinFactNeighborX="-104" custLinFactNeighborY="-11815"/>
      <dgm:spPr/>
    </dgm:pt>
    <dgm:pt modelId="{F08CA67D-79AD-48D8-915B-D58C344C2955}" type="pres">
      <dgm:prSet presAssocID="{57C6478A-C3B9-4922-A52F-581582F3FB73}" presName="textNode" presStyleLbl="bgShp" presStyleIdx="0" presStyleCnt="2"/>
      <dgm:spPr/>
    </dgm:pt>
    <dgm:pt modelId="{093E1D9C-98DE-463D-BDF6-A151A710A8FD}" type="pres">
      <dgm:prSet presAssocID="{57C6478A-C3B9-4922-A52F-581582F3FB73}" presName="compChildNode" presStyleCnt="0"/>
      <dgm:spPr/>
    </dgm:pt>
    <dgm:pt modelId="{8A4DE55E-B6F3-4137-AB0D-64FD245102C5}" type="pres">
      <dgm:prSet presAssocID="{57C6478A-C3B9-4922-A52F-581582F3FB73}" presName="theInnerList" presStyleCnt="0"/>
      <dgm:spPr/>
    </dgm:pt>
    <dgm:pt modelId="{F452785C-8DFD-435C-BFEC-836C567F428F}" type="pres">
      <dgm:prSet presAssocID="{E8E71851-F85B-49FB-8623-1131ACB0B906}" presName="childNode" presStyleLbl="node1" presStyleIdx="0" presStyleCnt="8">
        <dgm:presLayoutVars>
          <dgm:bulletEnabled val="1"/>
        </dgm:presLayoutVars>
      </dgm:prSet>
      <dgm:spPr/>
    </dgm:pt>
    <dgm:pt modelId="{6A1E0D71-91CA-420C-AFE2-8132045698B8}" type="pres">
      <dgm:prSet presAssocID="{E8E71851-F85B-49FB-8623-1131ACB0B906}" presName="aSpace2" presStyleCnt="0"/>
      <dgm:spPr/>
    </dgm:pt>
    <dgm:pt modelId="{CDC3B4C7-9AD0-43C7-9BEA-D6C18B6E4B91}" type="pres">
      <dgm:prSet presAssocID="{D03FFA46-954D-4D8A-95A2-BFBF1D4BC2A5}" presName="childNode" presStyleLbl="node1" presStyleIdx="1" presStyleCnt="8">
        <dgm:presLayoutVars>
          <dgm:bulletEnabled val="1"/>
        </dgm:presLayoutVars>
      </dgm:prSet>
      <dgm:spPr/>
    </dgm:pt>
    <dgm:pt modelId="{B55F00AB-E303-41A1-B2FE-75048681DAEE}" type="pres">
      <dgm:prSet presAssocID="{D03FFA46-954D-4D8A-95A2-BFBF1D4BC2A5}" presName="aSpace2" presStyleCnt="0"/>
      <dgm:spPr/>
    </dgm:pt>
    <dgm:pt modelId="{AA45038B-0287-4DF4-BBD9-109DA6EF8697}" type="pres">
      <dgm:prSet presAssocID="{A3B2E43F-947A-4FCA-984A-496E8D9ACF11}" presName="childNode" presStyleLbl="node1" presStyleIdx="2" presStyleCnt="8">
        <dgm:presLayoutVars>
          <dgm:bulletEnabled val="1"/>
        </dgm:presLayoutVars>
      </dgm:prSet>
      <dgm:spPr/>
    </dgm:pt>
    <dgm:pt modelId="{AA5221F9-75D7-407B-B19A-2EADD4D177EF}" type="pres">
      <dgm:prSet presAssocID="{A3B2E43F-947A-4FCA-984A-496E8D9ACF11}" presName="aSpace2" presStyleCnt="0"/>
      <dgm:spPr/>
    </dgm:pt>
    <dgm:pt modelId="{57788DAC-B484-40A6-952A-AF22D8F8A344}" type="pres">
      <dgm:prSet presAssocID="{4CA922EF-8E64-4454-936A-B5DCBFAC38BB}" presName="childNode" presStyleLbl="node1" presStyleIdx="3" presStyleCnt="8">
        <dgm:presLayoutVars>
          <dgm:bulletEnabled val="1"/>
        </dgm:presLayoutVars>
      </dgm:prSet>
      <dgm:spPr/>
    </dgm:pt>
    <dgm:pt modelId="{7FE0E72B-23F1-4D87-A308-066C828048A9}" type="pres">
      <dgm:prSet presAssocID="{57C6478A-C3B9-4922-A52F-581582F3FB73}" presName="aSpace" presStyleCnt="0"/>
      <dgm:spPr/>
    </dgm:pt>
    <dgm:pt modelId="{7919EEF5-B494-4CF1-88A9-15E3E5790060}" type="pres">
      <dgm:prSet presAssocID="{4CFEA03D-CFCF-4A3C-90F0-51F987CC7FE7}" presName="compNode" presStyleCnt="0"/>
      <dgm:spPr/>
    </dgm:pt>
    <dgm:pt modelId="{17AE9982-A1FD-4D2D-8621-508981A42A33}" type="pres">
      <dgm:prSet presAssocID="{4CFEA03D-CFCF-4A3C-90F0-51F987CC7FE7}" presName="aNode" presStyleLbl="bgShp" presStyleIdx="1" presStyleCnt="2"/>
      <dgm:spPr/>
    </dgm:pt>
    <dgm:pt modelId="{4B69FB46-0C18-4B57-8623-F45798CBF1C3}" type="pres">
      <dgm:prSet presAssocID="{4CFEA03D-CFCF-4A3C-90F0-51F987CC7FE7}" presName="textNode" presStyleLbl="bgShp" presStyleIdx="1" presStyleCnt="2"/>
      <dgm:spPr/>
    </dgm:pt>
    <dgm:pt modelId="{4F38CFBF-3BD7-4B54-B016-38473E1C42E2}" type="pres">
      <dgm:prSet presAssocID="{4CFEA03D-CFCF-4A3C-90F0-51F987CC7FE7}" presName="compChildNode" presStyleCnt="0"/>
      <dgm:spPr/>
    </dgm:pt>
    <dgm:pt modelId="{E85D454A-6490-4A99-8D81-CC325AFB18A9}" type="pres">
      <dgm:prSet presAssocID="{4CFEA03D-CFCF-4A3C-90F0-51F987CC7FE7}" presName="theInnerList" presStyleCnt="0"/>
      <dgm:spPr/>
    </dgm:pt>
    <dgm:pt modelId="{2BC9A64A-0EE9-4D70-AF3E-ADD50C7228CC}" type="pres">
      <dgm:prSet presAssocID="{ED4D9567-5FAC-4EDD-BDF2-6CE0876656EB}" presName="childNode" presStyleLbl="node1" presStyleIdx="4" presStyleCnt="8">
        <dgm:presLayoutVars>
          <dgm:bulletEnabled val="1"/>
        </dgm:presLayoutVars>
      </dgm:prSet>
      <dgm:spPr/>
    </dgm:pt>
    <dgm:pt modelId="{DA956BCB-B741-44CB-8783-31AEB44C3A70}" type="pres">
      <dgm:prSet presAssocID="{ED4D9567-5FAC-4EDD-BDF2-6CE0876656EB}" presName="aSpace2" presStyleCnt="0"/>
      <dgm:spPr/>
    </dgm:pt>
    <dgm:pt modelId="{DA806332-54C9-4F76-87CB-40A429D2188F}" type="pres">
      <dgm:prSet presAssocID="{A677E297-9F05-4016-A6B9-2D3D2CA7EED0}" presName="childNode" presStyleLbl="node1" presStyleIdx="5" presStyleCnt="8">
        <dgm:presLayoutVars>
          <dgm:bulletEnabled val="1"/>
        </dgm:presLayoutVars>
      </dgm:prSet>
      <dgm:spPr/>
    </dgm:pt>
    <dgm:pt modelId="{DBDC9C41-C6C1-4444-B0DB-F3BEF016CBFF}" type="pres">
      <dgm:prSet presAssocID="{A677E297-9F05-4016-A6B9-2D3D2CA7EED0}" presName="aSpace2" presStyleCnt="0"/>
      <dgm:spPr/>
    </dgm:pt>
    <dgm:pt modelId="{A74F1803-1FCA-4021-AC11-1D06CA25B0DA}" type="pres">
      <dgm:prSet presAssocID="{0B080B00-EF31-4706-902A-F9652D0A1B50}" presName="childNode" presStyleLbl="node1" presStyleIdx="6" presStyleCnt="8">
        <dgm:presLayoutVars>
          <dgm:bulletEnabled val="1"/>
        </dgm:presLayoutVars>
      </dgm:prSet>
      <dgm:spPr/>
    </dgm:pt>
    <dgm:pt modelId="{A53918AC-1C99-4138-8FE9-BA32A5F669B0}" type="pres">
      <dgm:prSet presAssocID="{0B080B00-EF31-4706-902A-F9652D0A1B50}" presName="aSpace2" presStyleCnt="0"/>
      <dgm:spPr/>
    </dgm:pt>
    <dgm:pt modelId="{62282018-E8A4-48D7-9B6C-BD8A90E75FAC}" type="pres">
      <dgm:prSet presAssocID="{C5893C0B-749E-4C2E-AE37-584796F7333E}" presName="childNode" presStyleLbl="node1" presStyleIdx="7" presStyleCnt="8">
        <dgm:presLayoutVars>
          <dgm:bulletEnabled val="1"/>
        </dgm:presLayoutVars>
      </dgm:prSet>
      <dgm:spPr/>
    </dgm:pt>
  </dgm:ptLst>
  <dgm:cxnLst>
    <dgm:cxn modelId="{C93CC105-6D5B-4A81-85B4-7E91E00DB98A}" srcId="{57C6478A-C3B9-4922-A52F-581582F3FB73}" destId="{A3B2E43F-947A-4FCA-984A-496E8D9ACF11}" srcOrd="2" destOrd="0" parTransId="{69B7CFF4-1927-4217-9470-9E4BDD4AF300}" sibTransId="{EE9B68B0-9C4D-4867-8F37-6C635778F7AF}"/>
    <dgm:cxn modelId="{5F09E614-35EB-4BBC-A102-ACECAFA27697}" srcId="{4CFEA03D-CFCF-4A3C-90F0-51F987CC7FE7}" destId="{C5893C0B-749E-4C2E-AE37-584796F7333E}" srcOrd="3" destOrd="0" parTransId="{9590C9CD-ABBB-450B-B70F-6B64D9A07351}" sibTransId="{D25CF0A9-7576-4F73-89AE-72A43734A343}"/>
    <dgm:cxn modelId="{0805B615-9973-4BF1-8C90-73F536001D2E}" type="presOf" srcId="{57C6478A-C3B9-4922-A52F-581582F3FB73}" destId="{F08CA67D-79AD-48D8-915B-D58C344C2955}" srcOrd="1" destOrd="0" presId="urn:microsoft.com/office/officeart/2005/8/layout/lProcess2"/>
    <dgm:cxn modelId="{4A3A4C1F-1800-4CF8-86E0-BD6D6743AE5C}" srcId="{4CFEA03D-CFCF-4A3C-90F0-51F987CC7FE7}" destId="{0B080B00-EF31-4706-902A-F9652D0A1B50}" srcOrd="2" destOrd="0" parTransId="{0CA7E4D0-083D-4A1D-B034-231A20D37C06}" sibTransId="{4B1ED82C-85D5-42E0-A13E-6FB99A125555}"/>
    <dgm:cxn modelId="{82AD6923-356C-4D74-AFDE-592DE29DBF7A}" srcId="{57C6478A-C3B9-4922-A52F-581582F3FB73}" destId="{D03FFA46-954D-4D8A-95A2-BFBF1D4BC2A5}" srcOrd="1" destOrd="0" parTransId="{8A71BA23-74DB-4681-8B72-82EC64136EF1}" sibTransId="{86B6D426-DE53-47E2-A02D-B5026D4823FA}"/>
    <dgm:cxn modelId="{B6D7E836-93CB-4FF1-BF24-7452D16F34F3}" type="presOf" srcId="{4CA922EF-8E64-4454-936A-B5DCBFAC38BB}" destId="{57788DAC-B484-40A6-952A-AF22D8F8A344}" srcOrd="0" destOrd="0" presId="urn:microsoft.com/office/officeart/2005/8/layout/lProcess2"/>
    <dgm:cxn modelId="{25E72965-8C44-4B59-978A-30FE0F52928B}" srcId="{57C6478A-C3B9-4922-A52F-581582F3FB73}" destId="{4CA922EF-8E64-4454-936A-B5DCBFAC38BB}" srcOrd="3" destOrd="0" parTransId="{E4F7BF35-E380-4735-BDC9-6511FF29ADDA}" sibTransId="{53CC35AE-DE8D-4E54-956D-2880094FC3F8}"/>
    <dgm:cxn modelId="{0B507C4C-23A1-4DEF-A500-AE56FDF12F92}" type="presOf" srcId="{57C6478A-C3B9-4922-A52F-581582F3FB73}" destId="{7A953D8C-4549-4951-BFEB-24757D5BF2B7}" srcOrd="0" destOrd="0" presId="urn:microsoft.com/office/officeart/2005/8/layout/lProcess2"/>
    <dgm:cxn modelId="{6F83B26D-AE75-4CA0-A1A9-F51D4BD745D1}" type="presOf" srcId="{4CFEA03D-CFCF-4A3C-90F0-51F987CC7FE7}" destId="{17AE9982-A1FD-4D2D-8621-508981A42A33}" srcOrd="0" destOrd="0" presId="urn:microsoft.com/office/officeart/2005/8/layout/lProcess2"/>
    <dgm:cxn modelId="{81B9E571-B0DE-44F4-B7EF-0178083D6CD5}" srcId="{4CFEA03D-CFCF-4A3C-90F0-51F987CC7FE7}" destId="{ED4D9567-5FAC-4EDD-BDF2-6CE0876656EB}" srcOrd="0" destOrd="0" parTransId="{E4179F6B-79CF-46A0-AC48-08BF87D7F385}" sibTransId="{9D093D84-90B8-4808-877C-CC48B2234EBD}"/>
    <dgm:cxn modelId="{A8721678-B8E1-4790-B530-993115C9300C}" type="presOf" srcId="{0B080B00-EF31-4706-902A-F9652D0A1B50}" destId="{A74F1803-1FCA-4021-AC11-1D06CA25B0DA}" srcOrd="0" destOrd="0" presId="urn:microsoft.com/office/officeart/2005/8/layout/lProcess2"/>
    <dgm:cxn modelId="{D0CDC559-5C97-47D9-8087-AC622B985780}" type="presOf" srcId="{4CFEA03D-CFCF-4A3C-90F0-51F987CC7FE7}" destId="{4B69FB46-0C18-4B57-8623-F45798CBF1C3}" srcOrd="1" destOrd="0" presId="urn:microsoft.com/office/officeart/2005/8/layout/lProcess2"/>
    <dgm:cxn modelId="{3F88035A-99A6-44EF-A6DC-2A027ADB4AE6}" srcId="{342DC100-904F-45BF-B572-B5248E5731A2}" destId="{57C6478A-C3B9-4922-A52F-581582F3FB73}" srcOrd="0" destOrd="0" parTransId="{E0CCCADD-2A20-42A8-9869-BCFA453EF3DE}" sibTransId="{92EA8B7A-C8E6-4184-BC71-E16DC018543C}"/>
    <dgm:cxn modelId="{EC219D81-2D9F-462E-AEC3-40A64FEC27F7}" srcId="{57C6478A-C3B9-4922-A52F-581582F3FB73}" destId="{E8E71851-F85B-49FB-8623-1131ACB0B906}" srcOrd="0" destOrd="0" parTransId="{06FAEFED-A73A-4C4A-BD27-2B090B9DABBA}" sibTransId="{EB3124FC-0117-4889-833C-D55013CAEEB5}"/>
    <dgm:cxn modelId="{59C6B0A6-6673-412D-8ED3-338F6908D000}" type="presOf" srcId="{C5893C0B-749E-4C2E-AE37-584796F7333E}" destId="{62282018-E8A4-48D7-9B6C-BD8A90E75FAC}" srcOrd="0" destOrd="0" presId="urn:microsoft.com/office/officeart/2005/8/layout/lProcess2"/>
    <dgm:cxn modelId="{F4F118AC-27F5-4BEE-AEC8-324ECE565D03}" type="presOf" srcId="{ED4D9567-5FAC-4EDD-BDF2-6CE0876656EB}" destId="{2BC9A64A-0EE9-4D70-AF3E-ADD50C7228CC}" srcOrd="0" destOrd="0" presId="urn:microsoft.com/office/officeart/2005/8/layout/lProcess2"/>
    <dgm:cxn modelId="{CFDBAEAC-30D6-46B8-A26E-58D3ACE55E76}" type="presOf" srcId="{A3B2E43F-947A-4FCA-984A-496E8D9ACF11}" destId="{AA45038B-0287-4DF4-BBD9-109DA6EF8697}" srcOrd="0" destOrd="0" presId="urn:microsoft.com/office/officeart/2005/8/layout/lProcess2"/>
    <dgm:cxn modelId="{659E52AF-E680-446A-9C97-0D338B341619}" type="presOf" srcId="{D03FFA46-954D-4D8A-95A2-BFBF1D4BC2A5}" destId="{CDC3B4C7-9AD0-43C7-9BEA-D6C18B6E4B91}" srcOrd="0" destOrd="0" presId="urn:microsoft.com/office/officeart/2005/8/layout/lProcess2"/>
    <dgm:cxn modelId="{E746A0B2-5187-40CC-89C1-C4CB0F958B99}" srcId="{4CFEA03D-CFCF-4A3C-90F0-51F987CC7FE7}" destId="{A677E297-9F05-4016-A6B9-2D3D2CA7EED0}" srcOrd="1" destOrd="0" parTransId="{3BACFA39-9ECA-4794-AF88-FB856669BCC1}" sibTransId="{E7C776B6-AD64-43B3-A46C-EF92E3537DE4}"/>
    <dgm:cxn modelId="{F01470E0-DFCB-406F-A692-FE7CA34E7128}" srcId="{342DC100-904F-45BF-B572-B5248E5731A2}" destId="{4CFEA03D-CFCF-4A3C-90F0-51F987CC7FE7}" srcOrd="1" destOrd="0" parTransId="{0BFF4388-A6C6-4419-9A08-B57D97AA926C}" sibTransId="{1527FC73-6DB2-4190-B24D-2FC040A8E8D3}"/>
    <dgm:cxn modelId="{983070E3-AA03-4E1B-9823-354093ABDC44}" type="presOf" srcId="{A677E297-9F05-4016-A6B9-2D3D2CA7EED0}" destId="{DA806332-54C9-4F76-87CB-40A429D2188F}" srcOrd="0" destOrd="0" presId="urn:microsoft.com/office/officeart/2005/8/layout/lProcess2"/>
    <dgm:cxn modelId="{FC367AEA-8121-4399-9546-EAA5EC55BA9F}" type="presOf" srcId="{E8E71851-F85B-49FB-8623-1131ACB0B906}" destId="{F452785C-8DFD-435C-BFEC-836C567F428F}" srcOrd="0" destOrd="0" presId="urn:microsoft.com/office/officeart/2005/8/layout/lProcess2"/>
    <dgm:cxn modelId="{B087B0EE-620F-4F87-BC57-43942464AF95}" type="presOf" srcId="{342DC100-904F-45BF-B572-B5248E5731A2}" destId="{27A5B9D0-0172-4365-8DA8-58D4B23BF527}" srcOrd="0" destOrd="0" presId="urn:microsoft.com/office/officeart/2005/8/layout/lProcess2"/>
    <dgm:cxn modelId="{FAE11AF9-EEBA-473C-A675-70790E75D84C}" type="presParOf" srcId="{27A5B9D0-0172-4365-8DA8-58D4B23BF527}" destId="{86EFC60C-E2AA-4767-8420-696CFC70630B}" srcOrd="0" destOrd="0" presId="urn:microsoft.com/office/officeart/2005/8/layout/lProcess2"/>
    <dgm:cxn modelId="{27A539BA-E26F-4437-A310-2432BCFE98BF}" type="presParOf" srcId="{86EFC60C-E2AA-4767-8420-696CFC70630B}" destId="{7A953D8C-4549-4951-BFEB-24757D5BF2B7}" srcOrd="0" destOrd="0" presId="urn:microsoft.com/office/officeart/2005/8/layout/lProcess2"/>
    <dgm:cxn modelId="{2B55D948-D940-475C-AB3B-995497E17878}" type="presParOf" srcId="{86EFC60C-E2AA-4767-8420-696CFC70630B}" destId="{F08CA67D-79AD-48D8-915B-D58C344C2955}" srcOrd="1" destOrd="0" presId="urn:microsoft.com/office/officeart/2005/8/layout/lProcess2"/>
    <dgm:cxn modelId="{D44D1E71-6289-44BC-A65D-0B82A05ACA85}" type="presParOf" srcId="{86EFC60C-E2AA-4767-8420-696CFC70630B}" destId="{093E1D9C-98DE-463D-BDF6-A151A710A8FD}" srcOrd="2" destOrd="0" presId="urn:microsoft.com/office/officeart/2005/8/layout/lProcess2"/>
    <dgm:cxn modelId="{8FA1733D-889E-4402-8CD2-2EA4D92DF530}" type="presParOf" srcId="{093E1D9C-98DE-463D-BDF6-A151A710A8FD}" destId="{8A4DE55E-B6F3-4137-AB0D-64FD245102C5}" srcOrd="0" destOrd="0" presId="urn:microsoft.com/office/officeart/2005/8/layout/lProcess2"/>
    <dgm:cxn modelId="{0BBEFAE4-2945-49F2-A66D-10FD8A0FBEC8}" type="presParOf" srcId="{8A4DE55E-B6F3-4137-AB0D-64FD245102C5}" destId="{F452785C-8DFD-435C-BFEC-836C567F428F}" srcOrd="0" destOrd="0" presId="urn:microsoft.com/office/officeart/2005/8/layout/lProcess2"/>
    <dgm:cxn modelId="{1F68B226-2C67-4F44-BAAF-1DEC912AE735}" type="presParOf" srcId="{8A4DE55E-B6F3-4137-AB0D-64FD245102C5}" destId="{6A1E0D71-91CA-420C-AFE2-8132045698B8}" srcOrd="1" destOrd="0" presId="urn:microsoft.com/office/officeart/2005/8/layout/lProcess2"/>
    <dgm:cxn modelId="{4EE26A7E-F645-4657-AE33-218D876BEEC6}" type="presParOf" srcId="{8A4DE55E-B6F3-4137-AB0D-64FD245102C5}" destId="{CDC3B4C7-9AD0-43C7-9BEA-D6C18B6E4B91}" srcOrd="2" destOrd="0" presId="urn:microsoft.com/office/officeart/2005/8/layout/lProcess2"/>
    <dgm:cxn modelId="{732227EF-FF2C-49C7-86D8-9BD2BB822FA9}" type="presParOf" srcId="{8A4DE55E-B6F3-4137-AB0D-64FD245102C5}" destId="{B55F00AB-E303-41A1-B2FE-75048681DAEE}" srcOrd="3" destOrd="0" presId="urn:microsoft.com/office/officeart/2005/8/layout/lProcess2"/>
    <dgm:cxn modelId="{7A89537E-288E-4C81-BC52-532434DEB217}" type="presParOf" srcId="{8A4DE55E-B6F3-4137-AB0D-64FD245102C5}" destId="{AA45038B-0287-4DF4-BBD9-109DA6EF8697}" srcOrd="4" destOrd="0" presId="urn:microsoft.com/office/officeart/2005/8/layout/lProcess2"/>
    <dgm:cxn modelId="{D24DCDF0-AFBD-4ECC-AD58-AADD17575C91}" type="presParOf" srcId="{8A4DE55E-B6F3-4137-AB0D-64FD245102C5}" destId="{AA5221F9-75D7-407B-B19A-2EADD4D177EF}" srcOrd="5" destOrd="0" presId="urn:microsoft.com/office/officeart/2005/8/layout/lProcess2"/>
    <dgm:cxn modelId="{D020DC8F-F52E-4C14-845F-861E2BA8E343}" type="presParOf" srcId="{8A4DE55E-B6F3-4137-AB0D-64FD245102C5}" destId="{57788DAC-B484-40A6-952A-AF22D8F8A344}" srcOrd="6" destOrd="0" presId="urn:microsoft.com/office/officeart/2005/8/layout/lProcess2"/>
    <dgm:cxn modelId="{91D0FE18-AEDE-4718-A5BF-FDCBE7EF7D57}" type="presParOf" srcId="{27A5B9D0-0172-4365-8DA8-58D4B23BF527}" destId="{7FE0E72B-23F1-4D87-A308-066C828048A9}" srcOrd="1" destOrd="0" presId="urn:microsoft.com/office/officeart/2005/8/layout/lProcess2"/>
    <dgm:cxn modelId="{BD0B056E-DE94-42CC-8711-60E5FDFDB0B1}" type="presParOf" srcId="{27A5B9D0-0172-4365-8DA8-58D4B23BF527}" destId="{7919EEF5-B494-4CF1-88A9-15E3E5790060}" srcOrd="2" destOrd="0" presId="urn:microsoft.com/office/officeart/2005/8/layout/lProcess2"/>
    <dgm:cxn modelId="{8D2EF544-1D8D-4B95-A47D-DF5E4D98E44F}" type="presParOf" srcId="{7919EEF5-B494-4CF1-88A9-15E3E5790060}" destId="{17AE9982-A1FD-4D2D-8621-508981A42A33}" srcOrd="0" destOrd="0" presId="urn:microsoft.com/office/officeart/2005/8/layout/lProcess2"/>
    <dgm:cxn modelId="{C3B8398E-8530-4C66-B265-2FDA1FBCBD42}" type="presParOf" srcId="{7919EEF5-B494-4CF1-88A9-15E3E5790060}" destId="{4B69FB46-0C18-4B57-8623-F45798CBF1C3}" srcOrd="1" destOrd="0" presId="urn:microsoft.com/office/officeart/2005/8/layout/lProcess2"/>
    <dgm:cxn modelId="{D8D5E360-C698-428C-AD5A-A07A4B9E5150}" type="presParOf" srcId="{7919EEF5-B494-4CF1-88A9-15E3E5790060}" destId="{4F38CFBF-3BD7-4B54-B016-38473E1C42E2}" srcOrd="2" destOrd="0" presId="urn:microsoft.com/office/officeart/2005/8/layout/lProcess2"/>
    <dgm:cxn modelId="{AEBF10EF-9A73-4477-82E4-C3685942C10B}" type="presParOf" srcId="{4F38CFBF-3BD7-4B54-B016-38473E1C42E2}" destId="{E85D454A-6490-4A99-8D81-CC325AFB18A9}" srcOrd="0" destOrd="0" presId="urn:microsoft.com/office/officeart/2005/8/layout/lProcess2"/>
    <dgm:cxn modelId="{D320DBF7-6632-449B-AEB3-EBE45237478E}" type="presParOf" srcId="{E85D454A-6490-4A99-8D81-CC325AFB18A9}" destId="{2BC9A64A-0EE9-4D70-AF3E-ADD50C7228CC}" srcOrd="0" destOrd="0" presId="urn:microsoft.com/office/officeart/2005/8/layout/lProcess2"/>
    <dgm:cxn modelId="{550D1B3A-47CE-43EE-9A45-A0AE8555F060}" type="presParOf" srcId="{E85D454A-6490-4A99-8D81-CC325AFB18A9}" destId="{DA956BCB-B741-44CB-8783-31AEB44C3A70}" srcOrd="1" destOrd="0" presId="urn:microsoft.com/office/officeart/2005/8/layout/lProcess2"/>
    <dgm:cxn modelId="{31FFABEA-2C2A-4946-8E24-157B6FE96ABB}" type="presParOf" srcId="{E85D454A-6490-4A99-8D81-CC325AFB18A9}" destId="{DA806332-54C9-4F76-87CB-40A429D2188F}" srcOrd="2" destOrd="0" presId="urn:microsoft.com/office/officeart/2005/8/layout/lProcess2"/>
    <dgm:cxn modelId="{69CA5C92-FE73-49FF-B026-9A4D890A09BB}" type="presParOf" srcId="{E85D454A-6490-4A99-8D81-CC325AFB18A9}" destId="{DBDC9C41-C6C1-4444-B0DB-F3BEF016CBFF}" srcOrd="3" destOrd="0" presId="urn:microsoft.com/office/officeart/2005/8/layout/lProcess2"/>
    <dgm:cxn modelId="{9D536401-5600-4E39-AC75-BCA8DBCA8B97}" type="presParOf" srcId="{E85D454A-6490-4A99-8D81-CC325AFB18A9}" destId="{A74F1803-1FCA-4021-AC11-1D06CA25B0DA}" srcOrd="4" destOrd="0" presId="urn:microsoft.com/office/officeart/2005/8/layout/lProcess2"/>
    <dgm:cxn modelId="{3014653E-CB3A-49AD-972C-D5C0690FC4CC}" type="presParOf" srcId="{E85D454A-6490-4A99-8D81-CC325AFB18A9}" destId="{A53918AC-1C99-4138-8FE9-BA32A5F669B0}" srcOrd="5" destOrd="0" presId="urn:microsoft.com/office/officeart/2005/8/layout/lProcess2"/>
    <dgm:cxn modelId="{5E67A782-1A6A-45BF-AF50-73D0FD0BB610}" type="presParOf" srcId="{E85D454A-6490-4A99-8D81-CC325AFB18A9}" destId="{62282018-E8A4-48D7-9B6C-BD8A90E75FA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3A44D-0EFF-4171-A3A4-CD09C6BD2724}" type="doc">
      <dgm:prSet loTypeId="urn:microsoft.com/office/officeart/2005/8/layout/hList7" loCatId="list" qsTypeId="urn:microsoft.com/office/officeart/2005/8/quickstyle/simple1" qsCatId="simple" csTypeId="urn:microsoft.com/office/officeart/2005/8/colors/accent0_2" csCatId="mainScheme" phldr="1"/>
      <dgm:spPr/>
    </dgm:pt>
    <dgm:pt modelId="{5266A5AA-1632-4899-A6C6-BA4413F11814}">
      <dgm:prSet phldrT="[Text]">
        <dgm:style>
          <a:lnRef idx="2">
            <a:schemeClr val="dk1"/>
          </a:lnRef>
          <a:fillRef idx="1">
            <a:schemeClr val="lt1"/>
          </a:fillRef>
          <a:effectRef idx="0">
            <a:schemeClr val="dk1"/>
          </a:effectRef>
          <a:fontRef idx="minor">
            <a:schemeClr val="dk1"/>
          </a:fontRef>
        </dgm:style>
      </dgm:prSet>
      <dgm:spPr/>
      <dgm:t>
        <a:bodyPr/>
        <a:lstStyle/>
        <a:p>
          <a:r>
            <a:rPr lang="en-US" sz="1400" dirty="0">
              <a:solidFill>
                <a:schemeClr val="tx1"/>
              </a:solidFill>
            </a:rPr>
            <a:t>Infancy/Early</a:t>
          </a:r>
          <a:r>
            <a:rPr lang="en-US" sz="1400" baseline="0" dirty="0">
              <a:solidFill>
                <a:schemeClr val="tx1"/>
              </a:solidFill>
            </a:rPr>
            <a:t> Childhood</a:t>
          </a:r>
          <a:endParaRPr lang="en-US" sz="1400" dirty="0"/>
        </a:p>
      </dgm:t>
    </dgm:pt>
    <dgm:pt modelId="{26681C63-AF65-486C-844B-9365720BD457}" type="parTrans" cxnId="{C71E174B-B69E-42A2-8D34-C88DEE6E747C}">
      <dgm:prSet/>
      <dgm:spPr/>
      <dgm:t>
        <a:bodyPr/>
        <a:lstStyle/>
        <a:p>
          <a:endParaRPr lang="en-US"/>
        </a:p>
      </dgm:t>
    </dgm:pt>
    <dgm:pt modelId="{1ED3A768-3A4E-4A1E-A21F-CF5975BE4EE1}" type="sibTrans" cxnId="{C71E174B-B69E-42A2-8D34-C88DEE6E747C}">
      <dgm:prSet/>
      <dgm:spPr/>
      <dgm:t>
        <a:bodyPr/>
        <a:lstStyle/>
        <a:p>
          <a:endParaRPr lang="en-US"/>
        </a:p>
      </dgm:t>
    </dgm:pt>
    <dgm:pt modelId="{672B9961-1634-4729-916D-F3ED9C14510D}">
      <dgm:prSet phldrT="[Text]"/>
      <dgm:spPr/>
      <dgm:t>
        <a:bodyPr/>
        <a:lstStyle/>
        <a:p>
          <a:r>
            <a:rPr lang="en-US" sz="1400" dirty="0">
              <a:solidFill>
                <a:schemeClr val="tx1"/>
              </a:solidFill>
            </a:rPr>
            <a:t>Middle Childhood</a:t>
          </a:r>
          <a:endParaRPr lang="en-US" sz="1400" dirty="0"/>
        </a:p>
      </dgm:t>
    </dgm:pt>
    <dgm:pt modelId="{D4818EA2-4EA2-492C-8671-11ED9B46E859}" type="parTrans" cxnId="{527B6ED9-2E53-4B98-A642-3C7C1203EE4A}">
      <dgm:prSet/>
      <dgm:spPr/>
      <dgm:t>
        <a:bodyPr/>
        <a:lstStyle/>
        <a:p>
          <a:endParaRPr lang="en-US"/>
        </a:p>
      </dgm:t>
    </dgm:pt>
    <dgm:pt modelId="{4C845034-8CEE-4B21-B07B-535F7853B300}" type="sibTrans" cxnId="{527B6ED9-2E53-4B98-A642-3C7C1203EE4A}">
      <dgm:prSet/>
      <dgm:spPr/>
      <dgm:t>
        <a:bodyPr/>
        <a:lstStyle/>
        <a:p>
          <a:endParaRPr lang="en-US"/>
        </a:p>
      </dgm:t>
    </dgm:pt>
    <dgm:pt modelId="{16DAE592-1F39-453B-9243-A40D207604B9}">
      <dgm:prSet phldrT="[Text]"/>
      <dgm:spPr/>
      <dgm:t>
        <a:bodyPr/>
        <a:lstStyle/>
        <a:p>
          <a:r>
            <a:rPr lang="en-US" sz="1800" b="1" dirty="0">
              <a:solidFill>
                <a:schemeClr val="tx1"/>
              </a:solidFill>
            </a:rPr>
            <a:t>Early Adulthood</a:t>
          </a:r>
          <a:endParaRPr lang="en-US" sz="1800" dirty="0"/>
        </a:p>
      </dgm:t>
    </dgm:pt>
    <dgm:pt modelId="{1B6BAFC5-5FFA-4C66-9729-55FAFC19CBA5}" type="parTrans" cxnId="{A7853B34-4C2F-42DA-9223-DDE91B76999D}">
      <dgm:prSet/>
      <dgm:spPr/>
      <dgm:t>
        <a:bodyPr/>
        <a:lstStyle/>
        <a:p>
          <a:endParaRPr lang="en-US"/>
        </a:p>
      </dgm:t>
    </dgm:pt>
    <dgm:pt modelId="{7F92C881-8753-4012-B79C-3519062757D2}" type="sibTrans" cxnId="{A7853B34-4C2F-42DA-9223-DDE91B76999D}">
      <dgm:prSet/>
      <dgm:spPr/>
      <dgm:t>
        <a:bodyPr/>
        <a:lstStyle/>
        <a:p>
          <a:endParaRPr lang="en-US"/>
        </a:p>
      </dgm:t>
    </dgm:pt>
    <dgm:pt modelId="{6AB0E4CD-C22F-49CD-8E30-D4D3AAB1947C}">
      <dgm:prSet phldrT="[Text]"/>
      <dgm:spPr/>
      <dgm:t>
        <a:bodyPr/>
        <a:lstStyle/>
        <a:p>
          <a:r>
            <a:rPr lang="en-US" sz="1700" b="1" dirty="0">
              <a:solidFill>
                <a:schemeClr val="tx1"/>
              </a:solidFill>
            </a:rPr>
            <a:t>Adolescence</a:t>
          </a:r>
          <a:endParaRPr lang="en-US" sz="1700" dirty="0"/>
        </a:p>
      </dgm:t>
    </dgm:pt>
    <dgm:pt modelId="{48BC2D83-CDCB-4628-8E04-75252CA15444}" type="parTrans" cxnId="{5443ADD3-4417-4A2E-A018-F094672D5596}">
      <dgm:prSet/>
      <dgm:spPr/>
      <dgm:t>
        <a:bodyPr/>
        <a:lstStyle/>
        <a:p>
          <a:endParaRPr lang="en-US"/>
        </a:p>
      </dgm:t>
    </dgm:pt>
    <dgm:pt modelId="{EE3F482C-CED2-44DC-892B-401942DBF474}" type="sibTrans" cxnId="{5443ADD3-4417-4A2E-A018-F094672D5596}">
      <dgm:prSet/>
      <dgm:spPr/>
      <dgm:t>
        <a:bodyPr/>
        <a:lstStyle/>
        <a:p>
          <a:endParaRPr lang="en-US"/>
        </a:p>
      </dgm:t>
    </dgm:pt>
    <dgm:pt modelId="{D14173C3-A7D0-45F2-A0CD-128523ABC1F5}">
      <dgm:prSet phldrT="[Text]" custT="1">
        <dgm:style>
          <a:lnRef idx="2">
            <a:schemeClr val="dk1"/>
          </a:lnRef>
          <a:fillRef idx="1">
            <a:schemeClr val="lt1"/>
          </a:fillRef>
          <a:effectRef idx="0">
            <a:schemeClr val="dk1"/>
          </a:effectRef>
          <a:fontRef idx="minor">
            <a:schemeClr val="dk1"/>
          </a:fontRef>
        </dgm:style>
      </dgm:prSet>
      <dgm:spPr/>
      <dgm:t>
        <a:bodyPr/>
        <a:lstStyle/>
        <a:p>
          <a:pPr>
            <a:buFont typeface="Arial" panose="020B0604020202020204" pitchFamily="34" charset="0"/>
            <a:buChar char="•"/>
          </a:pPr>
          <a:r>
            <a:rPr lang="en-US" sz="1400" b="0" baseline="0" dirty="0">
              <a:solidFill>
                <a:schemeClr val="bg2">
                  <a:lumMod val="50000"/>
                </a:schemeClr>
              </a:solidFill>
            </a:rPr>
            <a:t>Mastery communication &amp; language skills</a:t>
          </a:r>
          <a:endParaRPr lang="en-US" sz="1400" dirty="0"/>
        </a:p>
      </dgm:t>
    </dgm:pt>
    <dgm:pt modelId="{5E727688-DD6A-4360-B3D4-6B17058FE9F8}" type="parTrans" cxnId="{DA1B4A8A-8AA1-4594-BD7C-D305AB9FF985}">
      <dgm:prSet/>
      <dgm:spPr/>
      <dgm:t>
        <a:bodyPr/>
        <a:lstStyle/>
        <a:p>
          <a:endParaRPr lang="en-US"/>
        </a:p>
      </dgm:t>
    </dgm:pt>
    <dgm:pt modelId="{A0B2BF32-0DFD-4699-A8D4-CD256454BE67}" type="sibTrans" cxnId="{DA1B4A8A-8AA1-4594-BD7C-D305AB9FF985}">
      <dgm:prSet/>
      <dgm:spPr/>
      <dgm:t>
        <a:bodyPr/>
        <a:lstStyle/>
        <a:p>
          <a:endParaRPr lang="en-US"/>
        </a:p>
      </dgm:t>
    </dgm:pt>
    <dgm:pt modelId="{C3FCD225-5AD4-454F-BD69-50F4F8E87606}">
      <dgm:prSet custT="1"/>
      <dgm:spPr/>
      <dgm:t>
        <a:bodyPr/>
        <a:lstStyle/>
        <a:p>
          <a:r>
            <a:rPr lang="en-US" sz="1400" b="0" baseline="0" dirty="0">
              <a:solidFill>
                <a:schemeClr val="bg2">
                  <a:lumMod val="50000"/>
                </a:schemeClr>
              </a:solidFill>
            </a:rPr>
            <a:t>Reliable and responsive caregivers, access to high quality childcare</a:t>
          </a:r>
        </a:p>
      </dgm:t>
    </dgm:pt>
    <dgm:pt modelId="{E8D1F6D5-57BC-419B-9853-66CB2158CF4E}" type="parTrans" cxnId="{C8EBE498-FE52-4208-80D3-F6B447578672}">
      <dgm:prSet/>
      <dgm:spPr/>
      <dgm:t>
        <a:bodyPr/>
        <a:lstStyle/>
        <a:p>
          <a:endParaRPr lang="en-US"/>
        </a:p>
      </dgm:t>
    </dgm:pt>
    <dgm:pt modelId="{B61BDDFD-551D-4582-842F-35519CDE3693}" type="sibTrans" cxnId="{C8EBE498-FE52-4208-80D3-F6B447578672}">
      <dgm:prSet/>
      <dgm:spPr/>
      <dgm:t>
        <a:bodyPr/>
        <a:lstStyle/>
        <a:p>
          <a:endParaRPr lang="en-US"/>
        </a:p>
      </dgm:t>
    </dgm:pt>
    <dgm:pt modelId="{996F5A50-8A01-43B0-BA6D-3EABE6EE468F}">
      <dgm:prSet custT="1"/>
      <dgm:spPr/>
      <dgm:t>
        <a:bodyPr/>
        <a:lstStyle/>
        <a:p>
          <a:r>
            <a:rPr lang="en-US" sz="1400" b="0" baseline="0" dirty="0">
              <a:solidFill>
                <a:schemeClr val="bg2">
                  <a:lumMod val="50000"/>
                </a:schemeClr>
              </a:solidFill>
            </a:rPr>
            <a:t>Adequate socioeconomic resources for family</a:t>
          </a:r>
          <a:endParaRPr lang="en-US" sz="1400" b="0" dirty="0">
            <a:solidFill>
              <a:schemeClr val="bg2">
                <a:lumMod val="50000"/>
              </a:schemeClr>
            </a:solidFill>
          </a:endParaRPr>
        </a:p>
      </dgm:t>
    </dgm:pt>
    <dgm:pt modelId="{F38EDF95-D0C0-4E1F-9B11-760485D15EBD}" type="parTrans" cxnId="{03EA7385-8FE2-4055-9C30-FDC553D1D7A6}">
      <dgm:prSet/>
      <dgm:spPr/>
      <dgm:t>
        <a:bodyPr/>
        <a:lstStyle/>
        <a:p>
          <a:endParaRPr lang="en-US"/>
        </a:p>
      </dgm:t>
    </dgm:pt>
    <dgm:pt modelId="{B022FAE4-0D54-45DD-8779-71058FDAF613}" type="sibTrans" cxnId="{03EA7385-8FE2-4055-9C30-FDC553D1D7A6}">
      <dgm:prSet/>
      <dgm:spPr/>
      <dgm:t>
        <a:bodyPr/>
        <a:lstStyle/>
        <a:p>
          <a:endParaRPr lang="en-US"/>
        </a:p>
      </dgm:t>
    </dgm:pt>
    <dgm:pt modelId="{E3F95FE8-4BCB-4208-9A70-206AB840A1DE}">
      <dgm:prSet phldrT="[Text]" custT="1"/>
      <dgm:spPr/>
      <dgm:t>
        <a:bodyPr/>
        <a:lstStyle/>
        <a:p>
          <a:pPr>
            <a:buFont typeface="Arial" panose="020B0604020202020204" pitchFamily="34" charset="0"/>
            <a:buChar char="•"/>
          </a:pPr>
          <a:r>
            <a:rPr lang="en-US" sz="1200" b="0" dirty="0">
              <a:solidFill>
                <a:schemeClr val="bg2">
                  <a:lumMod val="50000"/>
                </a:schemeClr>
              </a:solidFill>
            </a:rPr>
            <a:t>Ability to make friends</a:t>
          </a:r>
          <a:r>
            <a:rPr lang="en-US" sz="1200" b="0" baseline="0" dirty="0">
              <a:solidFill>
                <a:schemeClr val="bg2">
                  <a:lumMod val="50000"/>
                </a:schemeClr>
              </a:solidFill>
            </a:rPr>
            <a:t> and good peer relationships</a:t>
          </a:r>
          <a:endParaRPr lang="en-US" sz="1200" dirty="0"/>
        </a:p>
      </dgm:t>
    </dgm:pt>
    <dgm:pt modelId="{473292D1-3211-4809-A5FD-CB0286BF77C8}" type="parTrans" cxnId="{ED5BADF7-7287-4436-89D3-E2FF831BA8EE}">
      <dgm:prSet/>
      <dgm:spPr/>
      <dgm:t>
        <a:bodyPr/>
        <a:lstStyle/>
        <a:p>
          <a:endParaRPr lang="en-US"/>
        </a:p>
      </dgm:t>
    </dgm:pt>
    <dgm:pt modelId="{AEA7370D-302E-481F-8212-BD496EC6674F}" type="sibTrans" cxnId="{ED5BADF7-7287-4436-89D3-E2FF831BA8EE}">
      <dgm:prSet/>
      <dgm:spPr/>
      <dgm:t>
        <a:bodyPr/>
        <a:lstStyle/>
        <a:p>
          <a:endParaRPr lang="en-US"/>
        </a:p>
      </dgm:t>
    </dgm:pt>
    <dgm:pt modelId="{11ADDED2-AA22-40F2-BFB0-B0CC4E6B75C3}">
      <dgm:prSet custT="1"/>
      <dgm:spPr/>
      <dgm:t>
        <a:bodyPr/>
        <a:lstStyle/>
        <a:p>
          <a:r>
            <a:rPr lang="en-US" sz="1200" b="0" dirty="0">
              <a:solidFill>
                <a:schemeClr val="bg2">
                  <a:lumMod val="50000"/>
                </a:schemeClr>
              </a:solidFill>
            </a:rPr>
            <a:t>Extended family support</a:t>
          </a:r>
        </a:p>
      </dgm:t>
    </dgm:pt>
    <dgm:pt modelId="{64272F7B-B28A-4DF0-BC4E-7AD512E8CE39}" type="parTrans" cxnId="{7DC9A932-78E8-4249-BA68-8D462B74F259}">
      <dgm:prSet/>
      <dgm:spPr/>
      <dgm:t>
        <a:bodyPr/>
        <a:lstStyle/>
        <a:p>
          <a:endParaRPr lang="en-US"/>
        </a:p>
      </dgm:t>
    </dgm:pt>
    <dgm:pt modelId="{BEC9C781-C0DE-417F-BDE5-E8E6968F33B8}" type="sibTrans" cxnId="{7DC9A932-78E8-4249-BA68-8D462B74F259}">
      <dgm:prSet/>
      <dgm:spPr/>
      <dgm:t>
        <a:bodyPr/>
        <a:lstStyle/>
        <a:p>
          <a:endParaRPr lang="en-US"/>
        </a:p>
      </dgm:t>
    </dgm:pt>
    <dgm:pt modelId="{35F1F62A-B474-4366-B756-C02026DCDE30}">
      <dgm:prSet custT="1"/>
      <dgm:spPr/>
      <dgm:t>
        <a:bodyPr/>
        <a:lstStyle/>
        <a:p>
          <a:r>
            <a:rPr lang="en-US" sz="1200" b="0" dirty="0">
              <a:solidFill>
                <a:schemeClr val="bg2">
                  <a:lumMod val="50000"/>
                </a:schemeClr>
              </a:solidFill>
            </a:rPr>
            <a:t>Mastery of academic skills</a:t>
          </a:r>
        </a:p>
      </dgm:t>
    </dgm:pt>
    <dgm:pt modelId="{1212595D-4BDB-424B-989F-86BB1CDEF7B4}" type="parTrans" cxnId="{37FEC676-6A7B-4775-A6B2-8BA06CB42668}">
      <dgm:prSet/>
      <dgm:spPr/>
      <dgm:t>
        <a:bodyPr/>
        <a:lstStyle/>
        <a:p>
          <a:endParaRPr lang="en-US"/>
        </a:p>
      </dgm:t>
    </dgm:pt>
    <dgm:pt modelId="{34A70322-D048-4C5E-A8A6-A077FF6FA174}" type="sibTrans" cxnId="{37FEC676-6A7B-4775-A6B2-8BA06CB42668}">
      <dgm:prSet/>
      <dgm:spPr/>
      <dgm:t>
        <a:bodyPr/>
        <a:lstStyle/>
        <a:p>
          <a:endParaRPr lang="en-US"/>
        </a:p>
      </dgm:t>
    </dgm:pt>
    <dgm:pt modelId="{42CF30D6-0096-4B94-9841-604796152FD3}">
      <dgm:prSet custT="1"/>
      <dgm:spPr/>
      <dgm:t>
        <a:bodyPr/>
        <a:lstStyle/>
        <a:p>
          <a:r>
            <a:rPr lang="en-US" sz="1200" b="1" dirty="0">
              <a:solidFill>
                <a:schemeClr val="bg2">
                  <a:lumMod val="50000"/>
                </a:schemeClr>
              </a:solidFill>
            </a:rPr>
            <a:t>School</a:t>
          </a:r>
          <a:r>
            <a:rPr lang="en-US" sz="1200" b="1" baseline="0" dirty="0">
              <a:solidFill>
                <a:schemeClr val="bg2">
                  <a:lumMod val="50000"/>
                </a:schemeClr>
              </a:solidFill>
            </a:rPr>
            <a:t> engagement, positive teacher expectations and effective classroom management, partnering between school and family</a:t>
          </a:r>
        </a:p>
      </dgm:t>
    </dgm:pt>
    <dgm:pt modelId="{2F03DB6D-192C-40E0-8C10-5E1A4371BB5F}" type="parTrans" cxnId="{797F1F25-A629-4E3C-A142-164E92CD9827}">
      <dgm:prSet/>
      <dgm:spPr/>
      <dgm:t>
        <a:bodyPr/>
        <a:lstStyle/>
        <a:p>
          <a:endParaRPr lang="en-US"/>
        </a:p>
      </dgm:t>
    </dgm:pt>
    <dgm:pt modelId="{05B2014F-1006-49A6-A57E-B1ECA86210CC}" type="sibTrans" cxnId="{797F1F25-A629-4E3C-A142-164E92CD9827}">
      <dgm:prSet/>
      <dgm:spPr/>
      <dgm:t>
        <a:bodyPr/>
        <a:lstStyle/>
        <a:p>
          <a:endParaRPr lang="en-US"/>
        </a:p>
      </dgm:t>
    </dgm:pt>
    <dgm:pt modelId="{5659E2D9-8C3F-4CA8-8684-E83CE4305D1F}">
      <dgm:prSet phldrT="[Text]" custT="1"/>
      <dgm:spPr/>
      <dgm:t>
        <a:bodyPr/>
        <a:lstStyle/>
        <a:p>
          <a:pPr>
            <a:buFont typeface="Arial" panose="020B0604020202020204" pitchFamily="34" charset="0"/>
            <a:buChar char="•"/>
          </a:pPr>
          <a:r>
            <a:rPr lang="en-US" sz="1400" b="1" dirty="0">
              <a:solidFill>
                <a:schemeClr val="bg2">
                  <a:lumMod val="50000"/>
                </a:schemeClr>
              </a:solidFill>
            </a:rPr>
            <a:t>Engagement</a:t>
          </a:r>
          <a:r>
            <a:rPr lang="en-US" sz="1400" b="1" baseline="0" dirty="0">
              <a:solidFill>
                <a:schemeClr val="bg2">
                  <a:lumMod val="50000"/>
                </a:schemeClr>
              </a:solidFill>
            </a:rPr>
            <a:t> and Connection in two or more contexts: School, peers, athletics, employment, religion, culture</a:t>
          </a:r>
          <a:endParaRPr lang="en-US" sz="1400" dirty="0"/>
        </a:p>
      </dgm:t>
    </dgm:pt>
    <dgm:pt modelId="{6C231BDF-0194-4A1E-B394-AC02CA9D19DA}" type="parTrans" cxnId="{1D7E0F37-1474-42D1-88CC-9ED9ABFB874F}">
      <dgm:prSet/>
      <dgm:spPr/>
      <dgm:t>
        <a:bodyPr/>
        <a:lstStyle/>
        <a:p>
          <a:endParaRPr lang="en-US"/>
        </a:p>
      </dgm:t>
    </dgm:pt>
    <dgm:pt modelId="{42937DE1-14C3-48B3-A832-6220FDCC1198}" type="sibTrans" cxnId="{1D7E0F37-1474-42D1-88CC-9ED9ABFB874F}">
      <dgm:prSet/>
      <dgm:spPr/>
      <dgm:t>
        <a:bodyPr/>
        <a:lstStyle/>
        <a:p>
          <a:endParaRPr lang="en-US"/>
        </a:p>
      </dgm:t>
    </dgm:pt>
    <dgm:pt modelId="{35952201-C674-4A1F-8BBD-F0EDBCBC7DD4}">
      <dgm:prSet custT="1"/>
      <dgm:spPr/>
      <dgm:t>
        <a:bodyPr/>
        <a:lstStyle/>
        <a:p>
          <a:r>
            <a:rPr lang="en-US" sz="1400" b="1" baseline="0" dirty="0">
              <a:solidFill>
                <a:schemeClr val="bg2">
                  <a:lumMod val="50000"/>
                </a:schemeClr>
              </a:solidFill>
            </a:rPr>
            <a:t>Presence of mentors and support for development of skills and interests</a:t>
          </a:r>
        </a:p>
      </dgm:t>
    </dgm:pt>
    <dgm:pt modelId="{4C004FC5-7AE5-4988-A584-31F3800BC5E4}" type="parTrans" cxnId="{3D18B789-83D1-4726-9A08-5048705F8371}">
      <dgm:prSet/>
      <dgm:spPr/>
      <dgm:t>
        <a:bodyPr/>
        <a:lstStyle/>
        <a:p>
          <a:endParaRPr lang="en-US"/>
        </a:p>
      </dgm:t>
    </dgm:pt>
    <dgm:pt modelId="{2261FE1C-4489-4464-9E86-A6F8A3249784}" type="sibTrans" cxnId="{3D18B789-83D1-4726-9A08-5048705F8371}">
      <dgm:prSet/>
      <dgm:spPr/>
      <dgm:t>
        <a:bodyPr/>
        <a:lstStyle/>
        <a:p>
          <a:endParaRPr lang="en-US"/>
        </a:p>
      </dgm:t>
    </dgm:pt>
    <dgm:pt modelId="{A4DE29EC-8AA8-4015-B96C-5D79B8DEB983}">
      <dgm:prSet phldrT="[Text]" custT="1"/>
      <dgm:spPr/>
      <dgm:t>
        <a:bodyPr/>
        <a:lstStyle/>
        <a:p>
          <a:pPr>
            <a:buFont typeface="Arial" panose="020B0604020202020204" pitchFamily="34" charset="0"/>
            <a:buChar char="•"/>
          </a:pPr>
          <a:r>
            <a:rPr lang="en-US" sz="1600" b="0" dirty="0">
              <a:solidFill>
                <a:schemeClr val="bg2">
                  <a:lumMod val="50000"/>
                </a:schemeClr>
              </a:solidFill>
            </a:rPr>
            <a:t>Opportunities</a:t>
          </a:r>
          <a:r>
            <a:rPr lang="en-US" sz="1600" b="0" baseline="0" dirty="0">
              <a:solidFill>
                <a:schemeClr val="bg2">
                  <a:lumMod val="50000"/>
                </a:schemeClr>
              </a:solidFill>
            </a:rPr>
            <a:t> for exploration in work and school</a:t>
          </a:r>
          <a:endParaRPr lang="en-US" sz="1600" dirty="0"/>
        </a:p>
      </dgm:t>
    </dgm:pt>
    <dgm:pt modelId="{6456D6C5-264C-44AF-BC50-9239453C6C99}" type="parTrans" cxnId="{6052B9A9-952F-4385-87E0-DB862339A3B9}">
      <dgm:prSet/>
      <dgm:spPr/>
      <dgm:t>
        <a:bodyPr/>
        <a:lstStyle/>
        <a:p>
          <a:endParaRPr lang="en-US"/>
        </a:p>
      </dgm:t>
    </dgm:pt>
    <dgm:pt modelId="{A0B1D38C-73C7-4944-83B2-F848F8723915}" type="sibTrans" cxnId="{6052B9A9-952F-4385-87E0-DB862339A3B9}">
      <dgm:prSet/>
      <dgm:spPr/>
      <dgm:t>
        <a:bodyPr/>
        <a:lstStyle/>
        <a:p>
          <a:endParaRPr lang="en-US"/>
        </a:p>
      </dgm:t>
    </dgm:pt>
    <dgm:pt modelId="{7BB44D12-D456-40B2-8947-DA6700936700}">
      <dgm:prSet custT="1"/>
      <dgm:spPr/>
      <dgm:t>
        <a:bodyPr/>
        <a:lstStyle/>
        <a:p>
          <a:r>
            <a:rPr lang="en-US" sz="1600" b="0" dirty="0">
              <a:solidFill>
                <a:schemeClr val="bg2">
                  <a:lumMod val="50000"/>
                </a:schemeClr>
              </a:solidFill>
            </a:rPr>
            <a:t>Future oriented</a:t>
          </a:r>
        </a:p>
      </dgm:t>
    </dgm:pt>
    <dgm:pt modelId="{DE34B229-DB20-4BF3-9778-62DE4A288B7C}" type="parTrans" cxnId="{5B91B41E-C822-44ED-90FC-E89B15F1D977}">
      <dgm:prSet/>
      <dgm:spPr/>
      <dgm:t>
        <a:bodyPr/>
        <a:lstStyle/>
        <a:p>
          <a:endParaRPr lang="en-US"/>
        </a:p>
      </dgm:t>
    </dgm:pt>
    <dgm:pt modelId="{0A75B1A4-AFD0-4EEA-BBD4-3E7AB8CF9D80}" type="sibTrans" cxnId="{5B91B41E-C822-44ED-90FC-E89B15F1D977}">
      <dgm:prSet/>
      <dgm:spPr/>
      <dgm:t>
        <a:bodyPr/>
        <a:lstStyle/>
        <a:p>
          <a:endParaRPr lang="en-US"/>
        </a:p>
      </dgm:t>
    </dgm:pt>
    <dgm:pt modelId="{1B5068C6-7A54-440E-A204-E748F4D303BA}">
      <dgm:prSet custT="1"/>
      <dgm:spPr/>
      <dgm:t>
        <a:bodyPr/>
        <a:lstStyle/>
        <a:p>
          <a:r>
            <a:rPr lang="en-US" sz="1600" b="0" baseline="0" dirty="0">
              <a:solidFill>
                <a:schemeClr val="bg2">
                  <a:lumMod val="50000"/>
                </a:schemeClr>
              </a:solidFill>
            </a:rPr>
            <a:t>Achievement oriented</a:t>
          </a:r>
        </a:p>
      </dgm:t>
    </dgm:pt>
    <dgm:pt modelId="{556A2023-AF5D-42CA-BA11-7936260EE125}" type="parTrans" cxnId="{857E85F0-59F7-4FB1-996F-67C6B21B879C}">
      <dgm:prSet/>
      <dgm:spPr/>
      <dgm:t>
        <a:bodyPr/>
        <a:lstStyle/>
        <a:p>
          <a:endParaRPr lang="en-US"/>
        </a:p>
      </dgm:t>
    </dgm:pt>
    <dgm:pt modelId="{1B0C8714-B038-424A-992F-05698DAB1905}" type="sibTrans" cxnId="{857E85F0-59F7-4FB1-996F-67C6B21B879C}">
      <dgm:prSet/>
      <dgm:spPr/>
      <dgm:t>
        <a:bodyPr/>
        <a:lstStyle/>
        <a:p>
          <a:endParaRPr lang="en-US"/>
        </a:p>
      </dgm:t>
    </dgm:pt>
    <dgm:pt modelId="{574C009A-FCBF-4A99-B127-C96956F8663D}">
      <dgm:prSet custT="1"/>
      <dgm:spPr/>
      <dgm:t>
        <a:bodyPr/>
        <a:lstStyle/>
        <a:p>
          <a:r>
            <a:rPr lang="en-US" sz="1600" b="0" baseline="0" dirty="0">
              <a:solidFill>
                <a:schemeClr val="bg2">
                  <a:lumMod val="50000"/>
                </a:schemeClr>
              </a:solidFill>
            </a:rPr>
            <a:t>Connectedness to adults outside of family</a:t>
          </a:r>
          <a:endParaRPr lang="en-US" sz="1600" b="0" dirty="0">
            <a:solidFill>
              <a:schemeClr val="bg2">
                <a:lumMod val="50000"/>
              </a:schemeClr>
            </a:solidFill>
          </a:endParaRPr>
        </a:p>
      </dgm:t>
    </dgm:pt>
    <dgm:pt modelId="{D95493D0-ABF1-4A63-9478-D029CAD40E33}" type="parTrans" cxnId="{C7C6EC36-B24E-430E-B408-47FA2A411552}">
      <dgm:prSet/>
      <dgm:spPr/>
      <dgm:t>
        <a:bodyPr/>
        <a:lstStyle/>
        <a:p>
          <a:endParaRPr lang="en-US"/>
        </a:p>
      </dgm:t>
    </dgm:pt>
    <dgm:pt modelId="{61EBD0FB-FA8A-4484-8736-E33E70C53D7D}" type="sibTrans" cxnId="{C7C6EC36-B24E-430E-B408-47FA2A411552}">
      <dgm:prSet/>
      <dgm:spPr/>
      <dgm:t>
        <a:bodyPr/>
        <a:lstStyle/>
        <a:p>
          <a:endParaRPr lang="en-US"/>
        </a:p>
      </dgm:t>
    </dgm:pt>
    <dgm:pt modelId="{BC40853E-7B9E-4020-97D9-754DA5F72E44}" type="pres">
      <dgm:prSet presAssocID="{1233A44D-0EFF-4171-A3A4-CD09C6BD2724}" presName="Name0" presStyleCnt="0">
        <dgm:presLayoutVars>
          <dgm:dir/>
          <dgm:resizeHandles val="exact"/>
        </dgm:presLayoutVars>
      </dgm:prSet>
      <dgm:spPr/>
    </dgm:pt>
    <dgm:pt modelId="{493B6D97-DE67-4895-AE80-74BCA0655515}" type="pres">
      <dgm:prSet presAssocID="{1233A44D-0EFF-4171-A3A4-CD09C6BD2724}" presName="fgShape" presStyleLbl="fgShp" presStyleIdx="0" presStyleCnt="1" custScaleY="100000" custLinFactNeighborY="89771"/>
      <dgm:spPr/>
    </dgm:pt>
    <dgm:pt modelId="{DF548B4D-33F8-43B1-89C7-797BB043BDCF}" type="pres">
      <dgm:prSet presAssocID="{1233A44D-0EFF-4171-A3A4-CD09C6BD2724}" presName="linComp" presStyleCnt="0"/>
      <dgm:spPr/>
    </dgm:pt>
    <dgm:pt modelId="{490F8570-F1BE-4977-8FB8-06FA4CEEE575}" type="pres">
      <dgm:prSet presAssocID="{5266A5AA-1632-4899-A6C6-BA4413F11814}" presName="compNode" presStyleCnt="0"/>
      <dgm:spPr/>
    </dgm:pt>
    <dgm:pt modelId="{F49E6DA1-374A-42F3-892F-E1F2B4ECD7B8}" type="pres">
      <dgm:prSet presAssocID="{5266A5AA-1632-4899-A6C6-BA4413F11814}" presName="bkgdShape" presStyleLbl="node1" presStyleIdx="0" presStyleCnt="4"/>
      <dgm:spPr/>
    </dgm:pt>
    <dgm:pt modelId="{192BB986-0ACC-4FD9-B1C8-A254DCAD10C1}" type="pres">
      <dgm:prSet presAssocID="{5266A5AA-1632-4899-A6C6-BA4413F11814}" presName="nodeTx" presStyleLbl="node1" presStyleIdx="0" presStyleCnt="4">
        <dgm:presLayoutVars>
          <dgm:bulletEnabled val="1"/>
        </dgm:presLayoutVars>
      </dgm:prSet>
      <dgm:spPr/>
    </dgm:pt>
    <dgm:pt modelId="{B6BF00D0-0CED-4821-A6A0-C8593EF5FD86}" type="pres">
      <dgm:prSet presAssocID="{5266A5AA-1632-4899-A6C6-BA4413F11814}" presName="invisiNode" presStyleLbl="node1" presStyleIdx="0" presStyleCnt="4"/>
      <dgm:spPr/>
    </dgm:pt>
    <dgm:pt modelId="{9EDB5E6F-F864-42BA-9207-8377FBF89212}" type="pres">
      <dgm:prSet presAssocID="{5266A5AA-1632-4899-A6C6-BA4413F11814}" presName="imagNode" presStyleLbl="fgImgPlace1" presStyleIdx="0" presStyleCnt="4"/>
      <dgm:spPr>
        <a:blipFill rotWithShape="1">
          <a:blip xmlns:r="http://schemas.openxmlformats.org/officeDocument/2006/relationships" r:embed="rId1"/>
          <a:srcRect/>
          <a:stretch>
            <a:fillRect/>
          </a:stretch>
        </a:blipFill>
      </dgm:spPr>
    </dgm:pt>
    <dgm:pt modelId="{94EB5142-A6B1-4967-8630-733E70ECB184}" type="pres">
      <dgm:prSet presAssocID="{1ED3A768-3A4E-4A1E-A21F-CF5975BE4EE1}" presName="sibTrans" presStyleLbl="sibTrans2D1" presStyleIdx="0" presStyleCnt="0"/>
      <dgm:spPr/>
    </dgm:pt>
    <dgm:pt modelId="{4D0B454B-A831-43FC-8C34-589EC8F52D41}" type="pres">
      <dgm:prSet presAssocID="{672B9961-1634-4729-916D-F3ED9C14510D}" presName="compNode" presStyleCnt="0"/>
      <dgm:spPr/>
    </dgm:pt>
    <dgm:pt modelId="{00D30EA1-E0B1-4E7B-9C23-285F1FEBE265}" type="pres">
      <dgm:prSet presAssocID="{672B9961-1634-4729-916D-F3ED9C14510D}" presName="bkgdShape" presStyleLbl="node1" presStyleIdx="1" presStyleCnt="4"/>
      <dgm:spPr/>
    </dgm:pt>
    <dgm:pt modelId="{F620BE70-6150-4A06-8C1B-A4DCDB6F1453}" type="pres">
      <dgm:prSet presAssocID="{672B9961-1634-4729-916D-F3ED9C14510D}" presName="nodeTx" presStyleLbl="node1" presStyleIdx="1" presStyleCnt="4">
        <dgm:presLayoutVars>
          <dgm:bulletEnabled val="1"/>
        </dgm:presLayoutVars>
      </dgm:prSet>
      <dgm:spPr/>
    </dgm:pt>
    <dgm:pt modelId="{DDC34AF4-592E-4D58-8048-EAB44E39FB90}" type="pres">
      <dgm:prSet presAssocID="{672B9961-1634-4729-916D-F3ED9C14510D}" presName="invisiNode" presStyleLbl="node1" presStyleIdx="1" presStyleCnt="4"/>
      <dgm:spPr/>
    </dgm:pt>
    <dgm:pt modelId="{F4314CA5-3465-4654-B8DD-E030D06C94CC}" type="pres">
      <dgm:prSet presAssocID="{672B9961-1634-4729-916D-F3ED9C14510D}" presName="imagNode" presStyleLbl="fgImgPlace1" presStyleIdx="1" presStyleCnt="4"/>
      <dgm:spPr>
        <a:blipFill rotWithShape="1">
          <a:blip xmlns:r="http://schemas.openxmlformats.org/officeDocument/2006/relationships" r:embed="rId2"/>
          <a:srcRect/>
          <a:stretch>
            <a:fillRect/>
          </a:stretch>
        </a:blipFill>
      </dgm:spPr>
    </dgm:pt>
    <dgm:pt modelId="{AEB9F31F-E459-44B5-9C25-5E23552D3F7A}" type="pres">
      <dgm:prSet presAssocID="{4C845034-8CEE-4B21-B07B-535F7853B300}" presName="sibTrans" presStyleLbl="sibTrans2D1" presStyleIdx="0" presStyleCnt="0"/>
      <dgm:spPr/>
    </dgm:pt>
    <dgm:pt modelId="{2A7EC994-40AB-4E55-80E9-A6E6C7646EC5}" type="pres">
      <dgm:prSet presAssocID="{6AB0E4CD-C22F-49CD-8E30-D4D3AAB1947C}" presName="compNode" presStyleCnt="0"/>
      <dgm:spPr/>
    </dgm:pt>
    <dgm:pt modelId="{73227DB9-1C18-4BD9-BB2E-5D76654CA635}" type="pres">
      <dgm:prSet presAssocID="{6AB0E4CD-C22F-49CD-8E30-D4D3AAB1947C}" presName="bkgdShape" presStyleLbl="node1" presStyleIdx="2" presStyleCnt="4"/>
      <dgm:spPr/>
    </dgm:pt>
    <dgm:pt modelId="{EED570C8-7F54-4453-810C-F9989DC03E1F}" type="pres">
      <dgm:prSet presAssocID="{6AB0E4CD-C22F-49CD-8E30-D4D3AAB1947C}" presName="nodeTx" presStyleLbl="node1" presStyleIdx="2" presStyleCnt="4">
        <dgm:presLayoutVars>
          <dgm:bulletEnabled val="1"/>
        </dgm:presLayoutVars>
      </dgm:prSet>
      <dgm:spPr/>
    </dgm:pt>
    <dgm:pt modelId="{40559B79-68C7-4F0B-8E78-1B7ACCE9B1A1}" type="pres">
      <dgm:prSet presAssocID="{6AB0E4CD-C22F-49CD-8E30-D4D3AAB1947C}" presName="invisiNode" presStyleLbl="node1" presStyleIdx="2" presStyleCnt="4"/>
      <dgm:spPr/>
    </dgm:pt>
    <dgm:pt modelId="{75D71CDE-36F6-4172-83D2-3CBFF3EBA936}" type="pres">
      <dgm:prSet presAssocID="{6AB0E4CD-C22F-49CD-8E30-D4D3AAB1947C}" presName="imagNode" presStyleLbl="fgImgPlace1" presStyleIdx="2" presStyleCnt="4"/>
      <dgm:spPr>
        <a:blipFill rotWithShape="1">
          <a:blip xmlns:r="http://schemas.openxmlformats.org/officeDocument/2006/relationships" r:embed="rId3"/>
          <a:srcRect/>
          <a:stretch>
            <a:fillRect t="-10000" b="-10000"/>
          </a:stretch>
        </a:blipFill>
      </dgm:spPr>
    </dgm:pt>
    <dgm:pt modelId="{4CAA9FE6-898D-4721-9799-1F2BE686F7F2}" type="pres">
      <dgm:prSet presAssocID="{EE3F482C-CED2-44DC-892B-401942DBF474}" presName="sibTrans" presStyleLbl="sibTrans2D1" presStyleIdx="0" presStyleCnt="0"/>
      <dgm:spPr/>
    </dgm:pt>
    <dgm:pt modelId="{DBDD6561-D81C-4CF4-9490-5F0232F976F5}" type="pres">
      <dgm:prSet presAssocID="{16DAE592-1F39-453B-9243-A40D207604B9}" presName="compNode" presStyleCnt="0"/>
      <dgm:spPr/>
    </dgm:pt>
    <dgm:pt modelId="{90761F26-3464-4CA6-8AB1-780E2D2652D5}" type="pres">
      <dgm:prSet presAssocID="{16DAE592-1F39-453B-9243-A40D207604B9}" presName="bkgdShape" presStyleLbl="node1" presStyleIdx="3" presStyleCnt="4"/>
      <dgm:spPr/>
    </dgm:pt>
    <dgm:pt modelId="{1F51BCC1-61D4-4810-878A-36233CF51DEF}" type="pres">
      <dgm:prSet presAssocID="{16DAE592-1F39-453B-9243-A40D207604B9}" presName="nodeTx" presStyleLbl="node1" presStyleIdx="3" presStyleCnt="4">
        <dgm:presLayoutVars>
          <dgm:bulletEnabled val="1"/>
        </dgm:presLayoutVars>
      </dgm:prSet>
      <dgm:spPr/>
    </dgm:pt>
    <dgm:pt modelId="{956B3E12-082A-45A6-9395-016F6676EBA7}" type="pres">
      <dgm:prSet presAssocID="{16DAE592-1F39-453B-9243-A40D207604B9}" presName="invisiNode" presStyleLbl="node1" presStyleIdx="3" presStyleCnt="4"/>
      <dgm:spPr/>
    </dgm:pt>
    <dgm:pt modelId="{66233AD5-EFD4-4D57-B013-116A04E323B9}" type="pres">
      <dgm:prSet presAssocID="{16DAE592-1F39-453B-9243-A40D207604B9}" presName="imagNode" presStyleLbl="fgImgPlace1" presStyleIdx="3" presStyleCnt="4"/>
      <dgm:spPr>
        <a:blipFill rotWithShape="1">
          <a:blip xmlns:r="http://schemas.openxmlformats.org/officeDocument/2006/relationships" r:embed="rId4"/>
          <a:srcRect/>
          <a:stretch>
            <a:fillRect t="-16000" b="-16000"/>
          </a:stretch>
        </a:blipFill>
      </dgm:spPr>
    </dgm:pt>
  </dgm:ptLst>
  <dgm:cxnLst>
    <dgm:cxn modelId="{86460001-396D-4C46-88D6-5D55459030C2}" type="presOf" srcId="{42CF30D6-0096-4B94-9841-604796152FD3}" destId="{00D30EA1-E0B1-4E7B-9C23-285F1FEBE265}" srcOrd="0" destOrd="4" presId="urn:microsoft.com/office/officeart/2005/8/layout/hList7"/>
    <dgm:cxn modelId="{7E77B404-4D06-4031-AA95-C47427A71F41}" type="presOf" srcId="{16DAE592-1F39-453B-9243-A40D207604B9}" destId="{1F51BCC1-61D4-4810-878A-36233CF51DEF}" srcOrd="1" destOrd="0" presId="urn:microsoft.com/office/officeart/2005/8/layout/hList7"/>
    <dgm:cxn modelId="{8CF17514-BC5A-434A-BD55-A17590E15DF9}" type="presOf" srcId="{1233A44D-0EFF-4171-A3A4-CD09C6BD2724}" destId="{BC40853E-7B9E-4020-97D9-754DA5F72E44}" srcOrd="0" destOrd="0" presId="urn:microsoft.com/office/officeart/2005/8/layout/hList7"/>
    <dgm:cxn modelId="{5B91B41E-C822-44ED-90FC-E89B15F1D977}" srcId="{16DAE592-1F39-453B-9243-A40D207604B9}" destId="{7BB44D12-D456-40B2-8947-DA6700936700}" srcOrd="1" destOrd="0" parTransId="{DE34B229-DB20-4BF3-9778-62DE4A288B7C}" sibTransId="{0A75B1A4-AFD0-4EEA-BBD4-3E7AB8CF9D80}"/>
    <dgm:cxn modelId="{9A1FC121-C85E-44CC-995C-76A4EA3F3024}" type="presOf" srcId="{5266A5AA-1632-4899-A6C6-BA4413F11814}" destId="{F49E6DA1-374A-42F3-892F-E1F2B4ECD7B8}" srcOrd="0" destOrd="0" presId="urn:microsoft.com/office/officeart/2005/8/layout/hList7"/>
    <dgm:cxn modelId="{797F1F25-A629-4E3C-A142-164E92CD9827}" srcId="{672B9961-1634-4729-916D-F3ED9C14510D}" destId="{42CF30D6-0096-4B94-9841-604796152FD3}" srcOrd="3" destOrd="0" parTransId="{2F03DB6D-192C-40E0-8C10-5E1A4371BB5F}" sibTransId="{05B2014F-1006-49A6-A57E-B1ECA86210CC}"/>
    <dgm:cxn modelId="{F9753D31-0122-4CDE-936B-1647DABCB44E}" type="presOf" srcId="{EE3F482C-CED2-44DC-892B-401942DBF474}" destId="{4CAA9FE6-898D-4721-9799-1F2BE686F7F2}" srcOrd="0" destOrd="0" presId="urn:microsoft.com/office/officeart/2005/8/layout/hList7"/>
    <dgm:cxn modelId="{7DC9A932-78E8-4249-BA68-8D462B74F259}" srcId="{672B9961-1634-4729-916D-F3ED9C14510D}" destId="{11ADDED2-AA22-40F2-BFB0-B0CC4E6B75C3}" srcOrd="1" destOrd="0" parTransId="{64272F7B-B28A-4DF0-BC4E-7AD512E8CE39}" sibTransId="{BEC9C781-C0DE-417F-BDE5-E8E6968F33B8}"/>
    <dgm:cxn modelId="{A7853B34-4C2F-42DA-9223-DDE91B76999D}" srcId="{1233A44D-0EFF-4171-A3A4-CD09C6BD2724}" destId="{16DAE592-1F39-453B-9243-A40D207604B9}" srcOrd="3" destOrd="0" parTransId="{1B6BAFC5-5FFA-4C66-9729-55FAFC19CBA5}" sibTransId="{7F92C881-8753-4012-B79C-3519062757D2}"/>
    <dgm:cxn modelId="{C7C6EC36-B24E-430E-B408-47FA2A411552}" srcId="{16DAE592-1F39-453B-9243-A40D207604B9}" destId="{574C009A-FCBF-4A99-B127-C96956F8663D}" srcOrd="3" destOrd="0" parTransId="{D95493D0-ABF1-4A63-9478-D029CAD40E33}" sibTransId="{61EBD0FB-FA8A-4484-8736-E33E70C53D7D}"/>
    <dgm:cxn modelId="{1D7E0F37-1474-42D1-88CC-9ED9ABFB874F}" srcId="{6AB0E4CD-C22F-49CD-8E30-D4D3AAB1947C}" destId="{5659E2D9-8C3F-4CA8-8684-E83CE4305D1F}" srcOrd="0" destOrd="0" parTransId="{6C231BDF-0194-4A1E-B394-AC02CA9D19DA}" sibTransId="{42937DE1-14C3-48B3-A832-6220FDCC1198}"/>
    <dgm:cxn modelId="{3135B141-9113-4EA2-A2FD-C93561C46954}" type="presOf" srcId="{1ED3A768-3A4E-4A1E-A21F-CF5975BE4EE1}" destId="{94EB5142-A6B1-4967-8630-733E70ECB184}" srcOrd="0" destOrd="0" presId="urn:microsoft.com/office/officeart/2005/8/layout/hList7"/>
    <dgm:cxn modelId="{E6B6A067-B05F-4C47-81BF-3EA6DC9B51CC}" type="presOf" srcId="{A4DE29EC-8AA8-4015-B96C-5D79B8DEB983}" destId="{90761F26-3464-4CA6-8AB1-780E2D2652D5}" srcOrd="0" destOrd="1" presId="urn:microsoft.com/office/officeart/2005/8/layout/hList7"/>
    <dgm:cxn modelId="{739BE649-653B-495C-85B0-B980815BD8F6}" type="presOf" srcId="{4C845034-8CEE-4B21-B07B-535F7853B300}" destId="{AEB9F31F-E459-44B5-9C25-5E23552D3F7A}" srcOrd="0" destOrd="0" presId="urn:microsoft.com/office/officeart/2005/8/layout/hList7"/>
    <dgm:cxn modelId="{C71E174B-B69E-42A2-8D34-C88DEE6E747C}" srcId="{1233A44D-0EFF-4171-A3A4-CD09C6BD2724}" destId="{5266A5AA-1632-4899-A6C6-BA4413F11814}" srcOrd="0" destOrd="0" parTransId="{26681C63-AF65-486C-844B-9365720BD457}" sibTransId="{1ED3A768-3A4E-4A1E-A21F-CF5975BE4EE1}"/>
    <dgm:cxn modelId="{4D8E424B-AF5D-4AF5-A235-4C3D7ECA6043}" type="presOf" srcId="{E3F95FE8-4BCB-4208-9A70-206AB840A1DE}" destId="{00D30EA1-E0B1-4E7B-9C23-285F1FEBE265}" srcOrd="0" destOrd="1" presId="urn:microsoft.com/office/officeart/2005/8/layout/hList7"/>
    <dgm:cxn modelId="{4EE3D550-E92C-4F27-939B-7963908631C0}" type="presOf" srcId="{996F5A50-8A01-43B0-BA6D-3EABE6EE468F}" destId="{192BB986-0ACC-4FD9-B1C8-A254DCAD10C1}" srcOrd="1" destOrd="3" presId="urn:microsoft.com/office/officeart/2005/8/layout/hList7"/>
    <dgm:cxn modelId="{0FA2A474-0E1C-4D68-A194-FD5F5E467BCE}" type="presOf" srcId="{11ADDED2-AA22-40F2-BFB0-B0CC4E6B75C3}" destId="{00D30EA1-E0B1-4E7B-9C23-285F1FEBE265}" srcOrd="0" destOrd="2" presId="urn:microsoft.com/office/officeart/2005/8/layout/hList7"/>
    <dgm:cxn modelId="{37FEC676-6A7B-4775-A6B2-8BA06CB42668}" srcId="{672B9961-1634-4729-916D-F3ED9C14510D}" destId="{35F1F62A-B474-4366-B756-C02026DCDE30}" srcOrd="2" destOrd="0" parTransId="{1212595D-4BDB-424B-989F-86BB1CDEF7B4}" sibTransId="{34A70322-D048-4C5E-A8A6-A077FF6FA174}"/>
    <dgm:cxn modelId="{6FC6775A-3873-4C9D-9BFB-063D442DF087}" type="presOf" srcId="{E3F95FE8-4BCB-4208-9A70-206AB840A1DE}" destId="{F620BE70-6150-4A06-8C1B-A4DCDB6F1453}" srcOrd="1" destOrd="1" presId="urn:microsoft.com/office/officeart/2005/8/layout/hList7"/>
    <dgm:cxn modelId="{9865467F-FB1F-4850-AEAD-710B9FE7C197}" type="presOf" srcId="{C3FCD225-5AD4-454F-BD69-50F4F8E87606}" destId="{F49E6DA1-374A-42F3-892F-E1F2B4ECD7B8}" srcOrd="0" destOrd="2" presId="urn:microsoft.com/office/officeart/2005/8/layout/hList7"/>
    <dgm:cxn modelId="{5465CC80-2E57-4F6C-AD41-36BE5B2B2FD3}" type="presOf" srcId="{5659E2D9-8C3F-4CA8-8684-E83CE4305D1F}" destId="{73227DB9-1C18-4BD9-BB2E-5D76654CA635}" srcOrd="0" destOrd="1" presId="urn:microsoft.com/office/officeart/2005/8/layout/hList7"/>
    <dgm:cxn modelId="{03EA7385-8FE2-4055-9C30-FDC553D1D7A6}" srcId="{5266A5AA-1632-4899-A6C6-BA4413F11814}" destId="{996F5A50-8A01-43B0-BA6D-3EABE6EE468F}" srcOrd="2" destOrd="0" parTransId="{F38EDF95-D0C0-4E1F-9B11-760485D15EBD}" sibTransId="{B022FAE4-0D54-45DD-8779-71058FDAF613}"/>
    <dgm:cxn modelId="{98CB9788-1073-4EF1-B2B6-F43DE216601B}" type="presOf" srcId="{996F5A50-8A01-43B0-BA6D-3EABE6EE468F}" destId="{F49E6DA1-374A-42F3-892F-E1F2B4ECD7B8}" srcOrd="0" destOrd="3" presId="urn:microsoft.com/office/officeart/2005/8/layout/hList7"/>
    <dgm:cxn modelId="{3D18B789-83D1-4726-9A08-5048705F8371}" srcId="{6AB0E4CD-C22F-49CD-8E30-D4D3AAB1947C}" destId="{35952201-C674-4A1F-8BBD-F0EDBCBC7DD4}" srcOrd="1" destOrd="0" parTransId="{4C004FC5-7AE5-4988-A584-31F3800BC5E4}" sibTransId="{2261FE1C-4489-4464-9E86-A6F8A3249784}"/>
    <dgm:cxn modelId="{DA1B4A8A-8AA1-4594-BD7C-D305AB9FF985}" srcId="{5266A5AA-1632-4899-A6C6-BA4413F11814}" destId="{D14173C3-A7D0-45F2-A0CD-128523ABC1F5}" srcOrd="0" destOrd="0" parTransId="{5E727688-DD6A-4360-B3D4-6B17058FE9F8}" sibTransId="{A0B2BF32-0DFD-4699-A8D4-CD256454BE67}"/>
    <dgm:cxn modelId="{AA5F148C-9D6B-4DB1-A47B-7E5A1B6A7F49}" type="presOf" srcId="{35952201-C674-4A1F-8BBD-F0EDBCBC7DD4}" destId="{73227DB9-1C18-4BD9-BB2E-5D76654CA635}" srcOrd="0" destOrd="2" presId="urn:microsoft.com/office/officeart/2005/8/layout/hList7"/>
    <dgm:cxn modelId="{2CD93A8C-0CBA-427D-8F40-3494C5FBF093}" type="presOf" srcId="{16DAE592-1F39-453B-9243-A40D207604B9}" destId="{90761F26-3464-4CA6-8AB1-780E2D2652D5}" srcOrd="0" destOrd="0" presId="urn:microsoft.com/office/officeart/2005/8/layout/hList7"/>
    <dgm:cxn modelId="{28F17196-C3C7-480C-A4B1-BC3A95C663F0}" type="presOf" srcId="{D14173C3-A7D0-45F2-A0CD-128523ABC1F5}" destId="{192BB986-0ACC-4FD9-B1C8-A254DCAD10C1}" srcOrd="1" destOrd="1" presId="urn:microsoft.com/office/officeart/2005/8/layout/hList7"/>
    <dgm:cxn modelId="{3AA08497-9481-456F-A754-453C2D1E18D0}" type="presOf" srcId="{7BB44D12-D456-40B2-8947-DA6700936700}" destId="{90761F26-3464-4CA6-8AB1-780E2D2652D5}" srcOrd="0" destOrd="2" presId="urn:microsoft.com/office/officeart/2005/8/layout/hList7"/>
    <dgm:cxn modelId="{C8EBE498-FE52-4208-80D3-F6B447578672}" srcId="{5266A5AA-1632-4899-A6C6-BA4413F11814}" destId="{C3FCD225-5AD4-454F-BD69-50F4F8E87606}" srcOrd="1" destOrd="0" parTransId="{E8D1F6D5-57BC-419B-9853-66CB2158CF4E}" sibTransId="{B61BDDFD-551D-4582-842F-35519CDE3693}"/>
    <dgm:cxn modelId="{B5BF699D-02B9-439F-AAA0-8E8304294051}" type="presOf" srcId="{5659E2D9-8C3F-4CA8-8684-E83CE4305D1F}" destId="{EED570C8-7F54-4453-810C-F9989DC03E1F}" srcOrd="1" destOrd="1" presId="urn:microsoft.com/office/officeart/2005/8/layout/hList7"/>
    <dgm:cxn modelId="{653B1A9F-BBAB-42D3-B94E-28FEE5B43F15}" type="presOf" srcId="{6AB0E4CD-C22F-49CD-8E30-D4D3AAB1947C}" destId="{EED570C8-7F54-4453-810C-F9989DC03E1F}" srcOrd="1" destOrd="0" presId="urn:microsoft.com/office/officeart/2005/8/layout/hList7"/>
    <dgm:cxn modelId="{9AE74DA0-BEA3-4A10-9106-070E200A9CAA}" type="presOf" srcId="{6AB0E4CD-C22F-49CD-8E30-D4D3AAB1947C}" destId="{73227DB9-1C18-4BD9-BB2E-5D76654CA635}" srcOrd="0" destOrd="0" presId="urn:microsoft.com/office/officeart/2005/8/layout/hList7"/>
    <dgm:cxn modelId="{703096A3-6519-48EC-8DD3-51BCC12715DD}" type="presOf" srcId="{35F1F62A-B474-4366-B756-C02026DCDE30}" destId="{00D30EA1-E0B1-4E7B-9C23-285F1FEBE265}" srcOrd="0" destOrd="3" presId="urn:microsoft.com/office/officeart/2005/8/layout/hList7"/>
    <dgm:cxn modelId="{27E35BA9-91EA-4FE5-A31E-CF74F574F731}" type="presOf" srcId="{35952201-C674-4A1F-8BBD-F0EDBCBC7DD4}" destId="{EED570C8-7F54-4453-810C-F9989DC03E1F}" srcOrd="1" destOrd="2" presId="urn:microsoft.com/office/officeart/2005/8/layout/hList7"/>
    <dgm:cxn modelId="{6052B9A9-952F-4385-87E0-DB862339A3B9}" srcId="{16DAE592-1F39-453B-9243-A40D207604B9}" destId="{A4DE29EC-8AA8-4015-B96C-5D79B8DEB983}" srcOrd="0" destOrd="0" parTransId="{6456D6C5-264C-44AF-BC50-9239453C6C99}" sibTransId="{A0B1D38C-73C7-4944-83B2-F848F8723915}"/>
    <dgm:cxn modelId="{A3761FB6-C5E6-4FC0-8CAB-419A7A94353C}" type="presOf" srcId="{574C009A-FCBF-4A99-B127-C96956F8663D}" destId="{1F51BCC1-61D4-4810-878A-36233CF51DEF}" srcOrd="1" destOrd="4" presId="urn:microsoft.com/office/officeart/2005/8/layout/hList7"/>
    <dgm:cxn modelId="{00311EC7-C559-49BA-A3A8-48FD680F62A1}" type="presOf" srcId="{35F1F62A-B474-4366-B756-C02026DCDE30}" destId="{F620BE70-6150-4A06-8C1B-A4DCDB6F1453}" srcOrd="1" destOrd="3" presId="urn:microsoft.com/office/officeart/2005/8/layout/hList7"/>
    <dgm:cxn modelId="{E6C66DC7-552A-4318-B82F-3D0407E86674}" type="presOf" srcId="{1B5068C6-7A54-440E-A204-E748F4D303BA}" destId="{1F51BCC1-61D4-4810-878A-36233CF51DEF}" srcOrd="1" destOrd="3" presId="urn:microsoft.com/office/officeart/2005/8/layout/hList7"/>
    <dgm:cxn modelId="{CC0AF5C7-68AC-4838-A1BB-3722D44613D1}" type="presOf" srcId="{672B9961-1634-4729-916D-F3ED9C14510D}" destId="{00D30EA1-E0B1-4E7B-9C23-285F1FEBE265}" srcOrd="0" destOrd="0" presId="urn:microsoft.com/office/officeart/2005/8/layout/hList7"/>
    <dgm:cxn modelId="{98C61AC8-66E3-4270-BDF6-79805766EA78}" type="presOf" srcId="{672B9961-1634-4729-916D-F3ED9C14510D}" destId="{F620BE70-6150-4A06-8C1B-A4DCDB6F1453}" srcOrd="1" destOrd="0" presId="urn:microsoft.com/office/officeart/2005/8/layout/hList7"/>
    <dgm:cxn modelId="{F7E8AFC8-57F1-4C11-98CC-CB55C2E4F5D7}" type="presOf" srcId="{11ADDED2-AA22-40F2-BFB0-B0CC4E6B75C3}" destId="{F620BE70-6150-4A06-8C1B-A4DCDB6F1453}" srcOrd="1" destOrd="2" presId="urn:microsoft.com/office/officeart/2005/8/layout/hList7"/>
    <dgm:cxn modelId="{2873F8D1-5199-4D05-B235-9DB3D064A03F}" type="presOf" srcId="{574C009A-FCBF-4A99-B127-C96956F8663D}" destId="{90761F26-3464-4CA6-8AB1-780E2D2652D5}" srcOrd="0" destOrd="4" presId="urn:microsoft.com/office/officeart/2005/8/layout/hList7"/>
    <dgm:cxn modelId="{5443ADD3-4417-4A2E-A018-F094672D5596}" srcId="{1233A44D-0EFF-4171-A3A4-CD09C6BD2724}" destId="{6AB0E4CD-C22F-49CD-8E30-D4D3AAB1947C}" srcOrd="2" destOrd="0" parTransId="{48BC2D83-CDCB-4628-8E04-75252CA15444}" sibTransId="{EE3F482C-CED2-44DC-892B-401942DBF474}"/>
    <dgm:cxn modelId="{31FE30D9-4D93-477B-867F-5D7A13FFF17B}" type="presOf" srcId="{5266A5AA-1632-4899-A6C6-BA4413F11814}" destId="{192BB986-0ACC-4FD9-B1C8-A254DCAD10C1}" srcOrd="1" destOrd="0" presId="urn:microsoft.com/office/officeart/2005/8/layout/hList7"/>
    <dgm:cxn modelId="{527B6ED9-2E53-4B98-A642-3C7C1203EE4A}" srcId="{1233A44D-0EFF-4171-A3A4-CD09C6BD2724}" destId="{672B9961-1634-4729-916D-F3ED9C14510D}" srcOrd="1" destOrd="0" parTransId="{D4818EA2-4EA2-492C-8671-11ED9B46E859}" sibTransId="{4C845034-8CEE-4B21-B07B-535F7853B300}"/>
    <dgm:cxn modelId="{9EA634E0-30CB-49B5-8DF2-1B0B4F06A584}" type="presOf" srcId="{1B5068C6-7A54-440E-A204-E748F4D303BA}" destId="{90761F26-3464-4CA6-8AB1-780E2D2652D5}" srcOrd="0" destOrd="3" presId="urn:microsoft.com/office/officeart/2005/8/layout/hList7"/>
    <dgm:cxn modelId="{E70BF9E1-2EE9-40E3-913B-1AE425964C7B}" type="presOf" srcId="{D14173C3-A7D0-45F2-A0CD-128523ABC1F5}" destId="{F49E6DA1-374A-42F3-892F-E1F2B4ECD7B8}" srcOrd="0" destOrd="1" presId="urn:microsoft.com/office/officeart/2005/8/layout/hList7"/>
    <dgm:cxn modelId="{7A1A82E9-2C22-414E-A731-2AFA543F07B4}" type="presOf" srcId="{42CF30D6-0096-4B94-9841-604796152FD3}" destId="{F620BE70-6150-4A06-8C1B-A4DCDB6F1453}" srcOrd="1" destOrd="4" presId="urn:microsoft.com/office/officeart/2005/8/layout/hList7"/>
    <dgm:cxn modelId="{857E85F0-59F7-4FB1-996F-67C6B21B879C}" srcId="{16DAE592-1F39-453B-9243-A40D207604B9}" destId="{1B5068C6-7A54-440E-A204-E748F4D303BA}" srcOrd="2" destOrd="0" parTransId="{556A2023-AF5D-42CA-BA11-7936260EE125}" sibTransId="{1B0C8714-B038-424A-992F-05698DAB1905}"/>
    <dgm:cxn modelId="{ED5BADF7-7287-4436-89D3-E2FF831BA8EE}" srcId="{672B9961-1634-4729-916D-F3ED9C14510D}" destId="{E3F95FE8-4BCB-4208-9A70-206AB840A1DE}" srcOrd="0" destOrd="0" parTransId="{473292D1-3211-4809-A5FD-CB0286BF77C8}" sibTransId="{AEA7370D-302E-481F-8212-BD496EC6674F}"/>
    <dgm:cxn modelId="{4FD48EF8-0FA5-4A45-8849-0CE73457B0FE}" type="presOf" srcId="{C3FCD225-5AD4-454F-BD69-50F4F8E87606}" destId="{192BB986-0ACC-4FD9-B1C8-A254DCAD10C1}" srcOrd="1" destOrd="2" presId="urn:microsoft.com/office/officeart/2005/8/layout/hList7"/>
    <dgm:cxn modelId="{8F294DF9-BC68-4F4C-B827-491005C65B31}" type="presOf" srcId="{A4DE29EC-8AA8-4015-B96C-5D79B8DEB983}" destId="{1F51BCC1-61D4-4810-878A-36233CF51DEF}" srcOrd="1" destOrd="1" presId="urn:microsoft.com/office/officeart/2005/8/layout/hList7"/>
    <dgm:cxn modelId="{F8D18DFC-EFD9-4D9C-8EFC-A8A97E7D63A1}" type="presOf" srcId="{7BB44D12-D456-40B2-8947-DA6700936700}" destId="{1F51BCC1-61D4-4810-878A-36233CF51DEF}" srcOrd="1" destOrd="2" presId="urn:microsoft.com/office/officeart/2005/8/layout/hList7"/>
    <dgm:cxn modelId="{CAB53FE3-AB6E-4B01-B548-2C95FB557211}" type="presParOf" srcId="{BC40853E-7B9E-4020-97D9-754DA5F72E44}" destId="{493B6D97-DE67-4895-AE80-74BCA0655515}" srcOrd="0" destOrd="0" presId="urn:microsoft.com/office/officeart/2005/8/layout/hList7"/>
    <dgm:cxn modelId="{475846F2-7844-4912-84CD-FC0649D44772}" type="presParOf" srcId="{BC40853E-7B9E-4020-97D9-754DA5F72E44}" destId="{DF548B4D-33F8-43B1-89C7-797BB043BDCF}" srcOrd="1" destOrd="0" presId="urn:microsoft.com/office/officeart/2005/8/layout/hList7"/>
    <dgm:cxn modelId="{6C8D438B-CB48-461D-8F41-8AFD8FFFC8DE}" type="presParOf" srcId="{DF548B4D-33F8-43B1-89C7-797BB043BDCF}" destId="{490F8570-F1BE-4977-8FB8-06FA4CEEE575}" srcOrd="0" destOrd="0" presId="urn:microsoft.com/office/officeart/2005/8/layout/hList7"/>
    <dgm:cxn modelId="{F38D233F-0285-449B-BAFB-DDD0A1346F5E}" type="presParOf" srcId="{490F8570-F1BE-4977-8FB8-06FA4CEEE575}" destId="{F49E6DA1-374A-42F3-892F-E1F2B4ECD7B8}" srcOrd="0" destOrd="0" presId="urn:microsoft.com/office/officeart/2005/8/layout/hList7"/>
    <dgm:cxn modelId="{CECF68C9-9D18-4D95-B0CB-656D6F4C1106}" type="presParOf" srcId="{490F8570-F1BE-4977-8FB8-06FA4CEEE575}" destId="{192BB986-0ACC-4FD9-B1C8-A254DCAD10C1}" srcOrd="1" destOrd="0" presId="urn:microsoft.com/office/officeart/2005/8/layout/hList7"/>
    <dgm:cxn modelId="{CF2BC5F0-42C6-4965-A990-65666C777A39}" type="presParOf" srcId="{490F8570-F1BE-4977-8FB8-06FA4CEEE575}" destId="{B6BF00D0-0CED-4821-A6A0-C8593EF5FD86}" srcOrd="2" destOrd="0" presId="urn:microsoft.com/office/officeart/2005/8/layout/hList7"/>
    <dgm:cxn modelId="{CD369AA6-F852-492F-9843-A4E2A2958543}" type="presParOf" srcId="{490F8570-F1BE-4977-8FB8-06FA4CEEE575}" destId="{9EDB5E6F-F864-42BA-9207-8377FBF89212}" srcOrd="3" destOrd="0" presId="urn:microsoft.com/office/officeart/2005/8/layout/hList7"/>
    <dgm:cxn modelId="{A45C76CC-B4D5-4A27-9BDA-6008AA98556F}" type="presParOf" srcId="{DF548B4D-33F8-43B1-89C7-797BB043BDCF}" destId="{94EB5142-A6B1-4967-8630-733E70ECB184}" srcOrd="1" destOrd="0" presId="urn:microsoft.com/office/officeart/2005/8/layout/hList7"/>
    <dgm:cxn modelId="{213D54D1-F18F-42E7-9136-EB3FF50D81E5}" type="presParOf" srcId="{DF548B4D-33F8-43B1-89C7-797BB043BDCF}" destId="{4D0B454B-A831-43FC-8C34-589EC8F52D41}" srcOrd="2" destOrd="0" presId="urn:microsoft.com/office/officeart/2005/8/layout/hList7"/>
    <dgm:cxn modelId="{6E3F96A0-FDDB-49A5-801D-D1269D348334}" type="presParOf" srcId="{4D0B454B-A831-43FC-8C34-589EC8F52D41}" destId="{00D30EA1-E0B1-4E7B-9C23-285F1FEBE265}" srcOrd="0" destOrd="0" presId="urn:microsoft.com/office/officeart/2005/8/layout/hList7"/>
    <dgm:cxn modelId="{21D676DC-EC14-48A4-AE02-829BB2E918B9}" type="presParOf" srcId="{4D0B454B-A831-43FC-8C34-589EC8F52D41}" destId="{F620BE70-6150-4A06-8C1B-A4DCDB6F1453}" srcOrd="1" destOrd="0" presId="urn:microsoft.com/office/officeart/2005/8/layout/hList7"/>
    <dgm:cxn modelId="{D5912251-D690-4137-826E-77EB29F97BF0}" type="presParOf" srcId="{4D0B454B-A831-43FC-8C34-589EC8F52D41}" destId="{DDC34AF4-592E-4D58-8048-EAB44E39FB90}" srcOrd="2" destOrd="0" presId="urn:microsoft.com/office/officeart/2005/8/layout/hList7"/>
    <dgm:cxn modelId="{278FD7C7-A2AF-4A35-B11E-0A9A47685D5D}" type="presParOf" srcId="{4D0B454B-A831-43FC-8C34-589EC8F52D41}" destId="{F4314CA5-3465-4654-B8DD-E030D06C94CC}" srcOrd="3" destOrd="0" presId="urn:microsoft.com/office/officeart/2005/8/layout/hList7"/>
    <dgm:cxn modelId="{457EB7F5-FADB-49F7-A4D2-F566C1FD00EA}" type="presParOf" srcId="{DF548B4D-33F8-43B1-89C7-797BB043BDCF}" destId="{AEB9F31F-E459-44B5-9C25-5E23552D3F7A}" srcOrd="3" destOrd="0" presId="urn:microsoft.com/office/officeart/2005/8/layout/hList7"/>
    <dgm:cxn modelId="{8F142C66-C1E2-4959-9069-B36BD2E88641}" type="presParOf" srcId="{DF548B4D-33F8-43B1-89C7-797BB043BDCF}" destId="{2A7EC994-40AB-4E55-80E9-A6E6C7646EC5}" srcOrd="4" destOrd="0" presId="urn:microsoft.com/office/officeart/2005/8/layout/hList7"/>
    <dgm:cxn modelId="{9DE6B45A-BCCE-4F22-8FD1-78BA9B4FB20B}" type="presParOf" srcId="{2A7EC994-40AB-4E55-80E9-A6E6C7646EC5}" destId="{73227DB9-1C18-4BD9-BB2E-5D76654CA635}" srcOrd="0" destOrd="0" presId="urn:microsoft.com/office/officeart/2005/8/layout/hList7"/>
    <dgm:cxn modelId="{90E20272-E6CC-420D-B724-C6FF4279AAD6}" type="presParOf" srcId="{2A7EC994-40AB-4E55-80E9-A6E6C7646EC5}" destId="{EED570C8-7F54-4453-810C-F9989DC03E1F}" srcOrd="1" destOrd="0" presId="urn:microsoft.com/office/officeart/2005/8/layout/hList7"/>
    <dgm:cxn modelId="{467165A8-8BA2-46C4-B44C-FDDF7839C8E2}" type="presParOf" srcId="{2A7EC994-40AB-4E55-80E9-A6E6C7646EC5}" destId="{40559B79-68C7-4F0B-8E78-1B7ACCE9B1A1}" srcOrd="2" destOrd="0" presId="urn:microsoft.com/office/officeart/2005/8/layout/hList7"/>
    <dgm:cxn modelId="{3A177F81-E690-447E-AA08-658736A82166}" type="presParOf" srcId="{2A7EC994-40AB-4E55-80E9-A6E6C7646EC5}" destId="{75D71CDE-36F6-4172-83D2-3CBFF3EBA936}" srcOrd="3" destOrd="0" presId="urn:microsoft.com/office/officeart/2005/8/layout/hList7"/>
    <dgm:cxn modelId="{34F1202D-EF89-4ED6-89B7-531D03CA9C81}" type="presParOf" srcId="{DF548B4D-33F8-43B1-89C7-797BB043BDCF}" destId="{4CAA9FE6-898D-4721-9799-1F2BE686F7F2}" srcOrd="5" destOrd="0" presId="urn:microsoft.com/office/officeart/2005/8/layout/hList7"/>
    <dgm:cxn modelId="{370B67EF-2728-4F81-A31E-0362DE4E9A78}" type="presParOf" srcId="{DF548B4D-33F8-43B1-89C7-797BB043BDCF}" destId="{DBDD6561-D81C-4CF4-9490-5F0232F976F5}" srcOrd="6" destOrd="0" presId="urn:microsoft.com/office/officeart/2005/8/layout/hList7"/>
    <dgm:cxn modelId="{48E04490-900F-45F4-B76A-F73EE3BF9595}" type="presParOf" srcId="{DBDD6561-D81C-4CF4-9490-5F0232F976F5}" destId="{90761F26-3464-4CA6-8AB1-780E2D2652D5}" srcOrd="0" destOrd="0" presId="urn:microsoft.com/office/officeart/2005/8/layout/hList7"/>
    <dgm:cxn modelId="{79158E96-A54D-414C-9CA8-188CE48F4216}" type="presParOf" srcId="{DBDD6561-D81C-4CF4-9490-5F0232F976F5}" destId="{1F51BCC1-61D4-4810-878A-36233CF51DEF}" srcOrd="1" destOrd="0" presId="urn:microsoft.com/office/officeart/2005/8/layout/hList7"/>
    <dgm:cxn modelId="{C3EF0478-47AB-4E98-8483-AB73ECC259FC}" type="presParOf" srcId="{DBDD6561-D81C-4CF4-9490-5F0232F976F5}" destId="{956B3E12-082A-45A6-9395-016F6676EBA7}" srcOrd="2" destOrd="0" presId="urn:microsoft.com/office/officeart/2005/8/layout/hList7"/>
    <dgm:cxn modelId="{45C34695-7768-45FD-BC87-947145C68EAD}" type="presParOf" srcId="{DBDD6561-D81C-4CF4-9490-5F0232F976F5}" destId="{66233AD5-EFD4-4D57-B013-116A04E323B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B0CC62-54FF-4317-BFED-C84410F77C2D}" type="doc">
      <dgm:prSet loTypeId="urn:microsoft.com/office/officeart/2005/8/layout/vList4" loCatId="list" qsTypeId="urn:microsoft.com/office/officeart/2005/8/quickstyle/simple1" qsCatId="simple" csTypeId="urn:microsoft.com/office/officeart/2005/8/colors/accent6_5" csCatId="accent6" phldr="1"/>
      <dgm:spPr/>
      <dgm:t>
        <a:bodyPr/>
        <a:lstStyle/>
        <a:p>
          <a:endParaRPr lang="en-US"/>
        </a:p>
      </dgm:t>
    </dgm:pt>
    <dgm:pt modelId="{0C2BBB6F-61DE-475C-9288-C28A65473A38}">
      <dgm:prSet phldrT="[Text]"/>
      <dgm:spPr/>
      <dgm:t>
        <a:bodyPr/>
        <a:lstStyle/>
        <a:p>
          <a:r>
            <a:rPr lang="en-US" dirty="0"/>
            <a:t>Coping Flexibility</a:t>
          </a:r>
        </a:p>
      </dgm:t>
    </dgm:pt>
    <dgm:pt modelId="{452715F7-2E69-49A1-9677-CEE5ED204B64}" type="parTrans" cxnId="{575C0FF0-9384-415A-8A07-62C9BB4D161D}">
      <dgm:prSet/>
      <dgm:spPr/>
      <dgm:t>
        <a:bodyPr/>
        <a:lstStyle/>
        <a:p>
          <a:endParaRPr lang="en-US"/>
        </a:p>
      </dgm:t>
    </dgm:pt>
    <dgm:pt modelId="{D854ABFE-56B6-4BD3-8BF0-12C825DD3802}" type="sibTrans" cxnId="{575C0FF0-9384-415A-8A07-62C9BB4D161D}">
      <dgm:prSet/>
      <dgm:spPr/>
      <dgm:t>
        <a:bodyPr/>
        <a:lstStyle/>
        <a:p>
          <a:endParaRPr lang="en-US"/>
        </a:p>
      </dgm:t>
    </dgm:pt>
    <dgm:pt modelId="{BBEE8DEA-D05F-4FB9-8FE2-6379F2CF974E}">
      <dgm:prSet phldrT="[Text]"/>
      <dgm:spPr/>
      <dgm:t>
        <a:bodyPr/>
        <a:lstStyle/>
        <a:p>
          <a:r>
            <a:rPr lang="en-US" dirty="0"/>
            <a:t>Social Networks</a:t>
          </a:r>
        </a:p>
      </dgm:t>
    </dgm:pt>
    <dgm:pt modelId="{DF3EA01A-086B-44C6-8771-DBD747285209}" type="parTrans" cxnId="{016D5C4F-E43B-43E2-9F1F-74542C1E8B6A}">
      <dgm:prSet/>
      <dgm:spPr/>
      <dgm:t>
        <a:bodyPr/>
        <a:lstStyle/>
        <a:p>
          <a:endParaRPr lang="en-US"/>
        </a:p>
      </dgm:t>
    </dgm:pt>
    <dgm:pt modelId="{4322AEF0-8D99-4DFF-8C77-E12D82AB0ABC}" type="sibTrans" cxnId="{016D5C4F-E43B-43E2-9F1F-74542C1E8B6A}">
      <dgm:prSet/>
      <dgm:spPr/>
      <dgm:t>
        <a:bodyPr/>
        <a:lstStyle/>
        <a:p>
          <a:endParaRPr lang="en-US"/>
        </a:p>
      </dgm:t>
    </dgm:pt>
    <dgm:pt modelId="{B0068F5C-FCCC-4DF8-8019-77299E4D9CC3}">
      <dgm:prSet phldrT="[Text]"/>
      <dgm:spPr/>
      <dgm:t>
        <a:bodyPr/>
        <a:lstStyle/>
        <a:p>
          <a:r>
            <a:rPr lang="en-US" dirty="0"/>
            <a:t>Social and Emotional Learning</a:t>
          </a:r>
        </a:p>
      </dgm:t>
    </dgm:pt>
    <dgm:pt modelId="{F065FC59-F374-4C11-B0C5-49031ADFAB65}" type="parTrans" cxnId="{CE1F3BB0-61E2-4981-885F-921FCC0257FE}">
      <dgm:prSet/>
      <dgm:spPr/>
      <dgm:t>
        <a:bodyPr/>
        <a:lstStyle/>
        <a:p>
          <a:endParaRPr lang="en-US"/>
        </a:p>
      </dgm:t>
    </dgm:pt>
    <dgm:pt modelId="{A63631B4-25ED-4C03-86AB-9CF672F55290}" type="sibTrans" cxnId="{CE1F3BB0-61E2-4981-885F-921FCC0257FE}">
      <dgm:prSet/>
      <dgm:spPr/>
      <dgm:t>
        <a:bodyPr/>
        <a:lstStyle/>
        <a:p>
          <a:endParaRPr lang="en-US"/>
        </a:p>
      </dgm:t>
    </dgm:pt>
    <dgm:pt modelId="{4FAF26B6-11E1-4F17-BBB2-F450B24F9BFD}">
      <dgm:prSet phldrT="[Text]"/>
      <dgm:spPr/>
      <dgm:t>
        <a:bodyPr/>
        <a:lstStyle/>
        <a:p>
          <a:r>
            <a:rPr lang="en-US" dirty="0"/>
            <a:t>moving between actively processing the event and using adaptive behaviors to distract themselves, remain optimistic, and focus on moving past the event</a:t>
          </a:r>
        </a:p>
      </dgm:t>
    </dgm:pt>
    <dgm:pt modelId="{B5FCF055-ADF6-4566-8572-DC217E2AA2DB}" type="parTrans" cxnId="{7DEF7B4D-5857-406F-934D-ECC5EE3AF199}">
      <dgm:prSet/>
      <dgm:spPr/>
      <dgm:t>
        <a:bodyPr/>
        <a:lstStyle/>
        <a:p>
          <a:endParaRPr lang="en-US"/>
        </a:p>
      </dgm:t>
    </dgm:pt>
    <dgm:pt modelId="{AB3B81A4-3832-43B4-A196-9A8B008FE361}" type="sibTrans" cxnId="{7DEF7B4D-5857-406F-934D-ECC5EE3AF199}">
      <dgm:prSet/>
      <dgm:spPr/>
      <dgm:t>
        <a:bodyPr/>
        <a:lstStyle/>
        <a:p>
          <a:endParaRPr lang="en-US"/>
        </a:p>
      </dgm:t>
    </dgm:pt>
    <dgm:pt modelId="{A3BFE1EE-5AD7-4A61-9761-9BD0B996D3C3}">
      <dgm:prSet phldrT="[Text]"/>
      <dgm:spPr/>
      <dgm:t>
        <a:bodyPr/>
        <a:lstStyle/>
        <a:p>
          <a:r>
            <a:rPr lang="en-US" dirty="0"/>
            <a:t>Major protective factor</a:t>
          </a:r>
        </a:p>
      </dgm:t>
    </dgm:pt>
    <dgm:pt modelId="{27831F1C-0400-4054-AC34-2174800B650E}" type="parTrans" cxnId="{D04FE1FB-EA22-4A59-A05F-24A585F15AC9}">
      <dgm:prSet/>
      <dgm:spPr/>
      <dgm:t>
        <a:bodyPr/>
        <a:lstStyle/>
        <a:p>
          <a:endParaRPr lang="en-US"/>
        </a:p>
      </dgm:t>
    </dgm:pt>
    <dgm:pt modelId="{FFB9A20C-A770-431A-8897-8DA9A367B81F}" type="sibTrans" cxnId="{D04FE1FB-EA22-4A59-A05F-24A585F15AC9}">
      <dgm:prSet/>
      <dgm:spPr/>
      <dgm:t>
        <a:bodyPr/>
        <a:lstStyle/>
        <a:p>
          <a:endParaRPr lang="en-US"/>
        </a:p>
      </dgm:t>
    </dgm:pt>
    <dgm:pt modelId="{50F27208-262B-4CD3-997D-CC3A8EB1E891}">
      <dgm:prSet phldrT="[Text]"/>
      <dgm:spPr/>
      <dgm:t>
        <a:bodyPr/>
        <a:lstStyle/>
        <a:p>
          <a:r>
            <a:rPr lang="en-US" dirty="0"/>
            <a:t>Can be learned at any age. Occurs in environment of belonging, perseverance, and self-regulation</a:t>
          </a:r>
        </a:p>
      </dgm:t>
    </dgm:pt>
    <dgm:pt modelId="{A07D4023-0EBC-4585-8978-FB9D4F6A30AB}" type="parTrans" cxnId="{C06007AE-E08D-4316-B89B-FA1E5693B46B}">
      <dgm:prSet/>
      <dgm:spPr/>
      <dgm:t>
        <a:bodyPr/>
        <a:lstStyle/>
        <a:p>
          <a:endParaRPr lang="en-US"/>
        </a:p>
      </dgm:t>
    </dgm:pt>
    <dgm:pt modelId="{6F4E435D-5F62-4B13-BD09-DD547C4A7864}" type="sibTrans" cxnId="{C06007AE-E08D-4316-B89B-FA1E5693B46B}">
      <dgm:prSet/>
      <dgm:spPr/>
      <dgm:t>
        <a:bodyPr/>
        <a:lstStyle/>
        <a:p>
          <a:endParaRPr lang="en-US"/>
        </a:p>
      </dgm:t>
    </dgm:pt>
    <dgm:pt modelId="{E1B10304-413A-4C74-83AA-1052464D674A}" type="pres">
      <dgm:prSet presAssocID="{91B0CC62-54FF-4317-BFED-C84410F77C2D}" presName="linear" presStyleCnt="0">
        <dgm:presLayoutVars>
          <dgm:dir/>
          <dgm:resizeHandles val="exact"/>
        </dgm:presLayoutVars>
      </dgm:prSet>
      <dgm:spPr/>
    </dgm:pt>
    <dgm:pt modelId="{CFA18654-786F-4619-AF81-B67B9F3FE4E8}" type="pres">
      <dgm:prSet presAssocID="{0C2BBB6F-61DE-475C-9288-C28A65473A38}" presName="comp" presStyleCnt="0"/>
      <dgm:spPr/>
    </dgm:pt>
    <dgm:pt modelId="{6D5AB5A1-736E-499E-9846-19F0DAE2CEA3}" type="pres">
      <dgm:prSet presAssocID="{0C2BBB6F-61DE-475C-9288-C28A65473A38}" presName="box" presStyleLbl="node1" presStyleIdx="0" presStyleCnt="3" custLinFactNeighborX="-21328" custLinFactNeighborY="-7839"/>
      <dgm:spPr/>
    </dgm:pt>
    <dgm:pt modelId="{F5C47E01-9051-49AF-A1D0-2121516C059E}" type="pres">
      <dgm:prSet presAssocID="{0C2BBB6F-61DE-475C-9288-C28A65473A38}" presName="img" presStyleLbl="fgImgPlace1" presStyleIdx="0" presStyleCnt="3" custScaleX="5963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4000" b="-14000"/>
          </a:stretch>
        </a:blipFill>
      </dgm:spPr>
      <dgm:extLst>
        <a:ext uri="{E40237B7-FDA0-4F09-8148-C483321AD2D9}">
          <dgm14:cNvPr xmlns:dgm14="http://schemas.microsoft.com/office/drawing/2010/diagram" id="0" name="" descr="Hurdle with solid fill"/>
        </a:ext>
      </dgm:extLst>
    </dgm:pt>
    <dgm:pt modelId="{02353378-A8EC-4D3D-9E58-88A30EB739A1}" type="pres">
      <dgm:prSet presAssocID="{0C2BBB6F-61DE-475C-9288-C28A65473A38}" presName="text" presStyleLbl="node1" presStyleIdx="0" presStyleCnt="3">
        <dgm:presLayoutVars>
          <dgm:bulletEnabled val="1"/>
        </dgm:presLayoutVars>
      </dgm:prSet>
      <dgm:spPr/>
    </dgm:pt>
    <dgm:pt modelId="{446ABBA2-5374-41CB-8C64-FB447224FA2B}" type="pres">
      <dgm:prSet presAssocID="{D854ABFE-56B6-4BD3-8BF0-12C825DD3802}" presName="spacer" presStyleCnt="0"/>
      <dgm:spPr/>
    </dgm:pt>
    <dgm:pt modelId="{FE82A48A-6AC2-46D6-A1E6-560E2B335ED5}" type="pres">
      <dgm:prSet presAssocID="{BBEE8DEA-D05F-4FB9-8FE2-6379F2CF974E}" presName="comp" presStyleCnt="0"/>
      <dgm:spPr/>
    </dgm:pt>
    <dgm:pt modelId="{C7AD9241-1866-4332-9D7D-62237D954762}" type="pres">
      <dgm:prSet presAssocID="{BBEE8DEA-D05F-4FB9-8FE2-6379F2CF974E}" presName="box" presStyleLbl="node1" presStyleIdx="1" presStyleCnt="3"/>
      <dgm:spPr/>
    </dgm:pt>
    <dgm:pt modelId="{07A041F3-3B2F-4AFC-856C-1070DE9F9BAF}" type="pres">
      <dgm:prSet presAssocID="{BBEE8DEA-D05F-4FB9-8FE2-6379F2CF974E}" presName="img" presStyleLbl="fgImgPlace1" presStyleIdx="1" presStyleCnt="3" custScaleX="5800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3000" b="-13000"/>
          </a:stretch>
        </a:blipFill>
      </dgm:spPr>
      <dgm:extLst>
        <a:ext uri="{E40237B7-FDA0-4F09-8148-C483321AD2D9}">
          <dgm14:cNvPr xmlns:dgm14="http://schemas.microsoft.com/office/drawing/2010/diagram" id="0" name="" descr="Two Men with solid fill"/>
        </a:ext>
      </dgm:extLst>
    </dgm:pt>
    <dgm:pt modelId="{35762228-AD1B-492C-B82C-3B083E3E7371}" type="pres">
      <dgm:prSet presAssocID="{BBEE8DEA-D05F-4FB9-8FE2-6379F2CF974E}" presName="text" presStyleLbl="node1" presStyleIdx="1" presStyleCnt="3">
        <dgm:presLayoutVars>
          <dgm:bulletEnabled val="1"/>
        </dgm:presLayoutVars>
      </dgm:prSet>
      <dgm:spPr/>
    </dgm:pt>
    <dgm:pt modelId="{F555F79C-50DC-49D9-8E64-7FB08911CEE7}" type="pres">
      <dgm:prSet presAssocID="{4322AEF0-8D99-4DFF-8C77-E12D82AB0ABC}" presName="spacer" presStyleCnt="0"/>
      <dgm:spPr/>
    </dgm:pt>
    <dgm:pt modelId="{EE90EA76-D8D6-47E2-B7B6-990F3F4BEA79}" type="pres">
      <dgm:prSet presAssocID="{B0068F5C-FCCC-4DF8-8019-77299E4D9CC3}" presName="comp" presStyleCnt="0"/>
      <dgm:spPr/>
    </dgm:pt>
    <dgm:pt modelId="{A4B89889-6679-4D5B-86ED-37B893AB2452}" type="pres">
      <dgm:prSet presAssocID="{B0068F5C-FCCC-4DF8-8019-77299E4D9CC3}" presName="box" presStyleLbl="node1" presStyleIdx="2" presStyleCnt="3"/>
      <dgm:spPr/>
    </dgm:pt>
    <dgm:pt modelId="{7773B4D7-8FC4-4D30-8F4E-AAA5F48714E1}" type="pres">
      <dgm:prSet presAssocID="{B0068F5C-FCCC-4DF8-8019-77299E4D9CC3}" presName="img" presStyleLbl="fgImgPlace1" presStyleIdx="2" presStyleCnt="3" custScaleX="5800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3000" b="-13000"/>
          </a:stretch>
        </a:blipFill>
      </dgm:spPr>
      <dgm:extLst>
        <a:ext uri="{E40237B7-FDA0-4F09-8148-C483321AD2D9}">
          <dgm14:cNvPr xmlns:dgm14="http://schemas.microsoft.com/office/drawing/2010/diagram" id="0" name="" descr="Thought bubble with solid fill"/>
        </a:ext>
      </dgm:extLst>
    </dgm:pt>
    <dgm:pt modelId="{FFE03B60-F62E-4AD3-9B4D-767B1FDC59F3}" type="pres">
      <dgm:prSet presAssocID="{B0068F5C-FCCC-4DF8-8019-77299E4D9CC3}" presName="text" presStyleLbl="node1" presStyleIdx="2" presStyleCnt="3">
        <dgm:presLayoutVars>
          <dgm:bulletEnabled val="1"/>
        </dgm:presLayoutVars>
      </dgm:prSet>
      <dgm:spPr/>
    </dgm:pt>
  </dgm:ptLst>
  <dgm:cxnLst>
    <dgm:cxn modelId="{F29F9012-4FA5-43D8-A0C5-C057BE0A4CA5}" type="presOf" srcId="{4FAF26B6-11E1-4F17-BBB2-F450B24F9BFD}" destId="{02353378-A8EC-4D3D-9E58-88A30EB739A1}" srcOrd="1" destOrd="1" presId="urn:microsoft.com/office/officeart/2005/8/layout/vList4"/>
    <dgm:cxn modelId="{7DEF7B4D-5857-406F-934D-ECC5EE3AF199}" srcId="{0C2BBB6F-61DE-475C-9288-C28A65473A38}" destId="{4FAF26B6-11E1-4F17-BBB2-F450B24F9BFD}" srcOrd="0" destOrd="0" parTransId="{B5FCF055-ADF6-4566-8572-DC217E2AA2DB}" sibTransId="{AB3B81A4-3832-43B4-A196-9A8B008FE361}"/>
    <dgm:cxn modelId="{8A4A3E4E-0AB1-4618-88B1-4F36990743DD}" type="presOf" srcId="{A3BFE1EE-5AD7-4A61-9761-9BD0B996D3C3}" destId="{35762228-AD1B-492C-B82C-3B083E3E7371}" srcOrd="1" destOrd="1" presId="urn:microsoft.com/office/officeart/2005/8/layout/vList4"/>
    <dgm:cxn modelId="{016D5C4F-E43B-43E2-9F1F-74542C1E8B6A}" srcId="{91B0CC62-54FF-4317-BFED-C84410F77C2D}" destId="{BBEE8DEA-D05F-4FB9-8FE2-6379F2CF974E}" srcOrd="1" destOrd="0" parTransId="{DF3EA01A-086B-44C6-8771-DBD747285209}" sibTransId="{4322AEF0-8D99-4DFF-8C77-E12D82AB0ABC}"/>
    <dgm:cxn modelId="{CEAB4770-17E5-434C-99CF-E9A8A1E1A910}" type="presOf" srcId="{B0068F5C-FCCC-4DF8-8019-77299E4D9CC3}" destId="{A4B89889-6679-4D5B-86ED-37B893AB2452}" srcOrd="0" destOrd="0" presId="urn:microsoft.com/office/officeart/2005/8/layout/vList4"/>
    <dgm:cxn modelId="{48158A7F-D4AA-47A2-82FE-B4A439DB11A3}" type="presOf" srcId="{0C2BBB6F-61DE-475C-9288-C28A65473A38}" destId="{02353378-A8EC-4D3D-9E58-88A30EB739A1}" srcOrd="1" destOrd="0" presId="urn:microsoft.com/office/officeart/2005/8/layout/vList4"/>
    <dgm:cxn modelId="{E0218280-58D2-41A3-9DA9-E637E79D235A}" type="presOf" srcId="{BBEE8DEA-D05F-4FB9-8FE2-6379F2CF974E}" destId="{C7AD9241-1866-4332-9D7D-62237D954762}" srcOrd="0" destOrd="0" presId="urn:microsoft.com/office/officeart/2005/8/layout/vList4"/>
    <dgm:cxn modelId="{A3EC668C-367B-4AE8-A61D-2750F910D292}" type="presOf" srcId="{50F27208-262B-4CD3-997D-CC3A8EB1E891}" destId="{FFE03B60-F62E-4AD3-9B4D-767B1FDC59F3}" srcOrd="1" destOrd="1" presId="urn:microsoft.com/office/officeart/2005/8/layout/vList4"/>
    <dgm:cxn modelId="{C06007AE-E08D-4316-B89B-FA1E5693B46B}" srcId="{B0068F5C-FCCC-4DF8-8019-77299E4D9CC3}" destId="{50F27208-262B-4CD3-997D-CC3A8EB1E891}" srcOrd="0" destOrd="0" parTransId="{A07D4023-0EBC-4585-8978-FB9D4F6A30AB}" sibTransId="{6F4E435D-5F62-4B13-BD09-DD547C4A7864}"/>
    <dgm:cxn modelId="{CE1F3BB0-61E2-4981-885F-921FCC0257FE}" srcId="{91B0CC62-54FF-4317-BFED-C84410F77C2D}" destId="{B0068F5C-FCCC-4DF8-8019-77299E4D9CC3}" srcOrd="2" destOrd="0" parTransId="{F065FC59-F374-4C11-B0C5-49031ADFAB65}" sibTransId="{A63631B4-25ED-4C03-86AB-9CF672F55290}"/>
    <dgm:cxn modelId="{B7FFF7B8-B907-4804-AFB0-33C12D7056C1}" type="presOf" srcId="{B0068F5C-FCCC-4DF8-8019-77299E4D9CC3}" destId="{FFE03B60-F62E-4AD3-9B4D-767B1FDC59F3}" srcOrd="1" destOrd="0" presId="urn:microsoft.com/office/officeart/2005/8/layout/vList4"/>
    <dgm:cxn modelId="{DDD218CD-C574-4D61-815B-BFD0277A741B}" type="presOf" srcId="{0C2BBB6F-61DE-475C-9288-C28A65473A38}" destId="{6D5AB5A1-736E-499E-9846-19F0DAE2CEA3}" srcOrd="0" destOrd="0" presId="urn:microsoft.com/office/officeart/2005/8/layout/vList4"/>
    <dgm:cxn modelId="{89643CD0-6FFF-40D5-89DA-4DD3016FA573}" type="presOf" srcId="{50F27208-262B-4CD3-997D-CC3A8EB1E891}" destId="{A4B89889-6679-4D5B-86ED-37B893AB2452}" srcOrd="0" destOrd="1" presId="urn:microsoft.com/office/officeart/2005/8/layout/vList4"/>
    <dgm:cxn modelId="{1F0BB0D4-52E9-45E0-97AA-1054C85E07B0}" type="presOf" srcId="{91B0CC62-54FF-4317-BFED-C84410F77C2D}" destId="{E1B10304-413A-4C74-83AA-1052464D674A}" srcOrd="0" destOrd="0" presId="urn:microsoft.com/office/officeart/2005/8/layout/vList4"/>
    <dgm:cxn modelId="{5D2CE1EB-7EB6-46BB-997B-B489494DCA42}" type="presOf" srcId="{A3BFE1EE-5AD7-4A61-9761-9BD0B996D3C3}" destId="{C7AD9241-1866-4332-9D7D-62237D954762}" srcOrd="0" destOrd="1" presId="urn:microsoft.com/office/officeart/2005/8/layout/vList4"/>
    <dgm:cxn modelId="{575C0FF0-9384-415A-8A07-62C9BB4D161D}" srcId="{91B0CC62-54FF-4317-BFED-C84410F77C2D}" destId="{0C2BBB6F-61DE-475C-9288-C28A65473A38}" srcOrd="0" destOrd="0" parTransId="{452715F7-2E69-49A1-9677-CEE5ED204B64}" sibTransId="{D854ABFE-56B6-4BD3-8BF0-12C825DD3802}"/>
    <dgm:cxn modelId="{EAC095F3-6189-4932-A4D0-3C93D3C59677}" type="presOf" srcId="{4FAF26B6-11E1-4F17-BBB2-F450B24F9BFD}" destId="{6D5AB5A1-736E-499E-9846-19F0DAE2CEA3}" srcOrd="0" destOrd="1" presId="urn:microsoft.com/office/officeart/2005/8/layout/vList4"/>
    <dgm:cxn modelId="{D12AF7F7-C2E2-4464-BC5A-1773A1C3EE7D}" type="presOf" srcId="{BBEE8DEA-D05F-4FB9-8FE2-6379F2CF974E}" destId="{35762228-AD1B-492C-B82C-3B083E3E7371}" srcOrd="1" destOrd="0" presId="urn:microsoft.com/office/officeart/2005/8/layout/vList4"/>
    <dgm:cxn modelId="{D04FE1FB-EA22-4A59-A05F-24A585F15AC9}" srcId="{BBEE8DEA-D05F-4FB9-8FE2-6379F2CF974E}" destId="{A3BFE1EE-5AD7-4A61-9761-9BD0B996D3C3}" srcOrd="0" destOrd="0" parTransId="{27831F1C-0400-4054-AC34-2174800B650E}" sibTransId="{FFB9A20C-A770-431A-8897-8DA9A367B81F}"/>
    <dgm:cxn modelId="{F6FF6308-B5E0-4913-9493-06C8EFDFB4D5}" type="presParOf" srcId="{E1B10304-413A-4C74-83AA-1052464D674A}" destId="{CFA18654-786F-4619-AF81-B67B9F3FE4E8}" srcOrd="0" destOrd="0" presId="urn:microsoft.com/office/officeart/2005/8/layout/vList4"/>
    <dgm:cxn modelId="{8880D8EB-2440-45FA-B2A8-BF7D2388CCC0}" type="presParOf" srcId="{CFA18654-786F-4619-AF81-B67B9F3FE4E8}" destId="{6D5AB5A1-736E-499E-9846-19F0DAE2CEA3}" srcOrd="0" destOrd="0" presId="urn:microsoft.com/office/officeart/2005/8/layout/vList4"/>
    <dgm:cxn modelId="{2A5B94AB-0FD7-4DCC-A45F-D992B04F208E}" type="presParOf" srcId="{CFA18654-786F-4619-AF81-B67B9F3FE4E8}" destId="{F5C47E01-9051-49AF-A1D0-2121516C059E}" srcOrd="1" destOrd="0" presId="urn:microsoft.com/office/officeart/2005/8/layout/vList4"/>
    <dgm:cxn modelId="{A4736795-811B-4C5E-B225-7CD472D43D8E}" type="presParOf" srcId="{CFA18654-786F-4619-AF81-B67B9F3FE4E8}" destId="{02353378-A8EC-4D3D-9E58-88A30EB739A1}" srcOrd="2" destOrd="0" presId="urn:microsoft.com/office/officeart/2005/8/layout/vList4"/>
    <dgm:cxn modelId="{FCA1D60C-585C-41ED-B427-31C96CBE4E7D}" type="presParOf" srcId="{E1B10304-413A-4C74-83AA-1052464D674A}" destId="{446ABBA2-5374-41CB-8C64-FB447224FA2B}" srcOrd="1" destOrd="0" presId="urn:microsoft.com/office/officeart/2005/8/layout/vList4"/>
    <dgm:cxn modelId="{BE31E702-F4AC-4B01-AEC2-14A47708E022}" type="presParOf" srcId="{E1B10304-413A-4C74-83AA-1052464D674A}" destId="{FE82A48A-6AC2-46D6-A1E6-560E2B335ED5}" srcOrd="2" destOrd="0" presId="urn:microsoft.com/office/officeart/2005/8/layout/vList4"/>
    <dgm:cxn modelId="{09866A0B-4B0E-4161-ACEA-C8DD484B240B}" type="presParOf" srcId="{FE82A48A-6AC2-46D6-A1E6-560E2B335ED5}" destId="{C7AD9241-1866-4332-9D7D-62237D954762}" srcOrd="0" destOrd="0" presId="urn:microsoft.com/office/officeart/2005/8/layout/vList4"/>
    <dgm:cxn modelId="{BB8EA807-D6F6-49CE-8B3F-226E292F6C6C}" type="presParOf" srcId="{FE82A48A-6AC2-46D6-A1E6-560E2B335ED5}" destId="{07A041F3-3B2F-4AFC-856C-1070DE9F9BAF}" srcOrd="1" destOrd="0" presId="urn:microsoft.com/office/officeart/2005/8/layout/vList4"/>
    <dgm:cxn modelId="{608BE47A-A522-4022-A29C-5B0D76D6C680}" type="presParOf" srcId="{FE82A48A-6AC2-46D6-A1E6-560E2B335ED5}" destId="{35762228-AD1B-492C-B82C-3B083E3E7371}" srcOrd="2" destOrd="0" presId="urn:microsoft.com/office/officeart/2005/8/layout/vList4"/>
    <dgm:cxn modelId="{38B22910-9761-47B1-BAC7-631913114CF1}" type="presParOf" srcId="{E1B10304-413A-4C74-83AA-1052464D674A}" destId="{F555F79C-50DC-49D9-8E64-7FB08911CEE7}" srcOrd="3" destOrd="0" presId="urn:microsoft.com/office/officeart/2005/8/layout/vList4"/>
    <dgm:cxn modelId="{C469E6AE-6B3C-4965-A8A3-5F6E9B1CF38E}" type="presParOf" srcId="{E1B10304-413A-4C74-83AA-1052464D674A}" destId="{EE90EA76-D8D6-47E2-B7B6-990F3F4BEA79}" srcOrd="4" destOrd="0" presId="urn:microsoft.com/office/officeart/2005/8/layout/vList4"/>
    <dgm:cxn modelId="{BBC99299-03D3-419A-ABE6-4F2CA2628E46}" type="presParOf" srcId="{EE90EA76-D8D6-47E2-B7B6-990F3F4BEA79}" destId="{A4B89889-6679-4D5B-86ED-37B893AB2452}" srcOrd="0" destOrd="0" presId="urn:microsoft.com/office/officeart/2005/8/layout/vList4"/>
    <dgm:cxn modelId="{EAB73FA1-4DD9-4A66-8CF0-C380AA3F991D}" type="presParOf" srcId="{EE90EA76-D8D6-47E2-B7B6-990F3F4BEA79}" destId="{7773B4D7-8FC4-4D30-8F4E-AAA5F48714E1}" srcOrd="1" destOrd="0" presId="urn:microsoft.com/office/officeart/2005/8/layout/vList4"/>
    <dgm:cxn modelId="{27C7D598-610D-45A8-81B3-ED8437D400E6}" type="presParOf" srcId="{EE90EA76-D8D6-47E2-B7B6-990F3F4BEA79}" destId="{FFE03B60-F62E-4AD3-9B4D-767B1FDC59F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53D8C-4549-4951-BFEB-24757D5BF2B7}">
      <dsp:nvSpPr>
        <dsp:cNvPr id="0" name=""/>
        <dsp:cNvSpPr/>
      </dsp:nvSpPr>
      <dsp:spPr>
        <a:xfrm>
          <a:off x="0" y="0"/>
          <a:ext cx="5655605" cy="4350774"/>
        </a:xfrm>
        <a:prstGeom prst="roundRect">
          <a:avLst>
            <a:gd name="adj" fmla="val 1000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Risk Factors</a:t>
          </a:r>
        </a:p>
      </dsp:txBody>
      <dsp:txXfrm>
        <a:off x="0" y="0"/>
        <a:ext cx="5655605" cy="1305232"/>
      </dsp:txXfrm>
    </dsp:sp>
    <dsp:sp modelId="{F452785C-8DFD-435C-BFEC-836C567F428F}">
      <dsp:nvSpPr>
        <dsp:cNvPr id="0" name=""/>
        <dsp:cNvSpPr/>
      </dsp:nvSpPr>
      <dsp:spPr>
        <a:xfrm>
          <a:off x="571439" y="1305338"/>
          <a:ext cx="4524484" cy="633815"/>
        </a:xfrm>
        <a:prstGeom prst="roundRect">
          <a:avLst>
            <a:gd name="adj" fmla="val 10000"/>
          </a:avLst>
        </a:prstGeom>
        <a:solidFill>
          <a:schemeClr val="lt1">
            <a:hueOff val="0"/>
            <a:satOff val="0"/>
            <a:lumOff val="0"/>
            <a:alphaOff val="0"/>
          </a:schemeClr>
        </a:solidFill>
        <a:ln w="12700" cap="flat" cmpd="sng" algn="ctr">
          <a:solidFill>
            <a:srgbClr val="FF030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a:buNone/>
          </a:pPr>
          <a:r>
            <a:rPr lang="en-US" sz="1800" kern="1200">
              <a:cs typeface="Calibri" panose="020F0502020204030204"/>
            </a:rPr>
            <a:t>History of mental health conditions</a:t>
          </a:r>
          <a:endParaRPr lang="en-US" sz="1800" kern="1200" dirty="0"/>
        </a:p>
      </dsp:txBody>
      <dsp:txXfrm>
        <a:off x="590003" y="1323902"/>
        <a:ext cx="4487356" cy="596687"/>
      </dsp:txXfrm>
    </dsp:sp>
    <dsp:sp modelId="{CDC3B4C7-9AD0-43C7-9BEA-D6C18B6E4B91}">
      <dsp:nvSpPr>
        <dsp:cNvPr id="0" name=""/>
        <dsp:cNvSpPr/>
      </dsp:nvSpPr>
      <dsp:spPr>
        <a:xfrm>
          <a:off x="571439" y="2036663"/>
          <a:ext cx="4524484" cy="633815"/>
        </a:xfrm>
        <a:prstGeom prst="roundRect">
          <a:avLst>
            <a:gd name="adj" fmla="val 10000"/>
          </a:avLst>
        </a:prstGeom>
        <a:solidFill>
          <a:schemeClr val="lt1">
            <a:hueOff val="0"/>
            <a:satOff val="0"/>
            <a:lumOff val="0"/>
            <a:alphaOff val="0"/>
          </a:schemeClr>
        </a:solidFill>
        <a:ln w="12700" cap="flat" cmpd="sng" algn="ctr">
          <a:solidFill>
            <a:srgbClr val="FF030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panose="020F0502020204030204"/>
            </a:rPr>
            <a:t>Having few friends or relationships with family</a:t>
          </a:r>
          <a:endParaRPr lang="en-US" sz="1800" kern="1200" dirty="0">
            <a:cs typeface="Calibri" panose="020F0502020204030204"/>
          </a:endParaRPr>
        </a:p>
      </dsp:txBody>
      <dsp:txXfrm>
        <a:off x="590003" y="2055227"/>
        <a:ext cx="4487356" cy="596687"/>
      </dsp:txXfrm>
    </dsp:sp>
    <dsp:sp modelId="{AA45038B-0287-4DF4-BBD9-109DA6EF8697}">
      <dsp:nvSpPr>
        <dsp:cNvPr id="0" name=""/>
        <dsp:cNvSpPr/>
      </dsp:nvSpPr>
      <dsp:spPr>
        <a:xfrm>
          <a:off x="571439" y="2767988"/>
          <a:ext cx="4524484" cy="633815"/>
        </a:xfrm>
        <a:prstGeom prst="roundRect">
          <a:avLst>
            <a:gd name="adj" fmla="val 10000"/>
          </a:avLst>
        </a:prstGeom>
        <a:solidFill>
          <a:schemeClr val="lt1">
            <a:hueOff val="0"/>
            <a:satOff val="0"/>
            <a:lumOff val="0"/>
            <a:alphaOff val="0"/>
          </a:schemeClr>
        </a:solidFill>
        <a:ln w="12700" cap="flat" cmpd="sng" algn="ctr">
          <a:solidFill>
            <a:srgbClr val="FF030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panose="020F0502020204030204"/>
            </a:rPr>
            <a:t>Growing up in abusive or neglectful environments</a:t>
          </a:r>
          <a:endParaRPr lang="en-US" sz="1800" kern="1200" dirty="0">
            <a:cs typeface="Calibri" panose="020F0502020204030204"/>
          </a:endParaRPr>
        </a:p>
      </dsp:txBody>
      <dsp:txXfrm>
        <a:off x="590003" y="2786552"/>
        <a:ext cx="4487356" cy="596687"/>
      </dsp:txXfrm>
    </dsp:sp>
    <dsp:sp modelId="{57788DAC-B484-40A6-952A-AF22D8F8A344}">
      <dsp:nvSpPr>
        <dsp:cNvPr id="0" name=""/>
        <dsp:cNvSpPr/>
      </dsp:nvSpPr>
      <dsp:spPr>
        <a:xfrm>
          <a:off x="571439" y="3499313"/>
          <a:ext cx="4524484" cy="633815"/>
        </a:xfrm>
        <a:prstGeom prst="roundRect">
          <a:avLst>
            <a:gd name="adj" fmla="val 10000"/>
          </a:avLst>
        </a:prstGeom>
        <a:solidFill>
          <a:schemeClr val="lt1">
            <a:hueOff val="0"/>
            <a:satOff val="0"/>
            <a:lumOff val="0"/>
            <a:alphaOff val="0"/>
          </a:schemeClr>
        </a:solidFill>
        <a:ln w="12700" cap="flat" cmpd="sng" algn="ctr">
          <a:solidFill>
            <a:srgbClr val="FF030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panose="020F0502020204030204"/>
            </a:rPr>
            <a:t>Community violence</a:t>
          </a:r>
          <a:endParaRPr lang="en-US" sz="1800" kern="1200" dirty="0">
            <a:cs typeface="Calibri" panose="020F0502020204030204"/>
          </a:endParaRPr>
        </a:p>
      </dsp:txBody>
      <dsp:txXfrm>
        <a:off x="590003" y="3517877"/>
        <a:ext cx="4487356" cy="596687"/>
      </dsp:txXfrm>
    </dsp:sp>
    <dsp:sp modelId="{17AE9982-A1FD-4D2D-8621-508981A42A33}">
      <dsp:nvSpPr>
        <dsp:cNvPr id="0" name=""/>
        <dsp:cNvSpPr/>
      </dsp:nvSpPr>
      <dsp:spPr>
        <a:xfrm>
          <a:off x="6085654" y="0"/>
          <a:ext cx="5655605" cy="435077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Protective Factors</a:t>
          </a:r>
        </a:p>
      </dsp:txBody>
      <dsp:txXfrm>
        <a:off x="6085654" y="0"/>
        <a:ext cx="5655605" cy="1305232"/>
      </dsp:txXfrm>
    </dsp:sp>
    <dsp:sp modelId="{2BC9A64A-0EE9-4D70-AF3E-ADD50C7228CC}">
      <dsp:nvSpPr>
        <dsp:cNvPr id="0" name=""/>
        <dsp:cNvSpPr/>
      </dsp:nvSpPr>
      <dsp:spPr>
        <a:xfrm>
          <a:off x="6651215" y="1305338"/>
          <a:ext cx="4524484" cy="63381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Light" panose="020F0302020204030204"/>
            </a:rPr>
            <a:t>Having a mentor/role model</a:t>
          </a:r>
          <a:endParaRPr lang="en-US" sz="1800" kern="1200" dirty="0"/>
        </a:p>
      </dsp:txBody>
      <dsp:txXfrm>
        <a:off x="6669779" y="1323902"/>
        <a:ext cx="4487356" cy="596687"/>
      </dsp:txXfrm>
    </dsp:sp>
    <dsp:sp modelId="{DA806332-54C9-4F76-87CB-40A429D2188F}">
      <dsp:nvSpPr>
        <dsp:cNvPr id="0" name=""/>
        <dsp:cNvSpPr/>
      </dsp:nvSpPr>
      <dsp:spPr>
        <a:xfrm>
          <a:off x="6651215" y="2036663"/>
          <a:ext cx="4524484" cy="63381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Light" panose="020F0302020204030204"/>
            </a:rPr>
            <a:t>Having positive friendships</a:t>
          </a:r>
        </a:p>
      </dsp:txBody>
      <dsp:txXfrm>
        <a:off x="6669779" y="2055227"/>
        <a:ext cx="4487356" cy="596687"/>
      </dsp:txXfrm>
    </dsp:sp>
    <dsp:sp modelId="{A74F1803-1FCA-4021-AC11-1D06CA25B0DA}">
      <dsp:nvSpPr>
        <dsp:cNvPr id="0" name=""/>
        <dsp:cNvSpPr/>
      </dsp:nvSpPr>
      <dsp:spPr>
        <a:xfrm>
          <a:off x="6651215" y="2767988"/>
          <a:ext cx="4524484" cy="63381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Light" panose="020F0302020204030204"/>
            </a:rPr>
            <a:t>Belief that others care about you</a:t>
          </a:r>
        </a:p>
      </dsp:txBody>
      <dsp:txXfrm>
        <a:off x="6669779" y="2786552"/>
        <a:ext cx="4487356" cy="596687"/>
      </dsp:txXfrm>
    </dsp:sp>
    <dsp:sp modelId="{62282018-E8A4-48D7-9B6C-BD8A90E75FAC}">
      <dsp:nvSpPr>
        <dsp:cNvPr id="0" name=""/>
        <dsp:cNvSpPr/>
      </dsp:nvSpPr>
      <dsp:spPr>
        <a:xfrm>
          <a:off x="6651215" y="3499313"/>
          <a:ext cx="4524484" cy="63381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Light" panose="020F0302020204030204"/>
            </a:rPr>
            <a:t>Being able to talk about trauma with supportive people</a:t>
          </a:r>
        </a:p>
      </dsp:txBody>
      <dsp:txXfrm>
        <a:off x="6669779" y="3517877"/>
        <a:ext cx="4487356" cy="596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E6DA1-374A-42F3-892F-E1F2B4ECD7B8}">
      <dsp:nvSpPr>
        <dsp:cNvPr id="0" name=""/>
        <dsp:cNvSpPr/>
      </dsp:nvSpPr>
      <dsp:spPr>
        <a:xfrm>
          <a:off x="2558" y="0"/>
          <a:ext cx="2681585" cy="4584064"/>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a:solidFill>
                <a:schemeClr val="tx1"/>
              </a:solidFill>
            </a:rPr>
            <a:t>Infancy/Early</a:t>
          </a:r>
          <a:r>
            <a:rPr lang="en-US" sz="1400" kern="1200" baseline="0" dirty="0">
              <a:solidFill>
                <a:schemeClr val="tx1"/>
              </a:solidFill>
            </a:rPr>
            <a:t> Childhood</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b="0" kern="1200" baseline="0" dirty="0">
              <a:solidFill>
                <a:schemeClr val="bg2">
                  <a:lumMod val="50000"/>
                </a:schemeClr>
              </a:solidFill>
            </a:rPr>
            <a:t>Mastery communication &amp; language skills</a:t>
          </a:r>
          <a:endParaRPr lang="en-US" sz="1400" kern="1200" dirty="0"/>
        </a:p>
        <a:p>
          <a:pPr marL="114300" lvl="1" indent="-114300" algn="l" defTabSz="622300">
            <a:lnSpc>
              <a:spcPct val="90000"/>
            </a:lnSpc>
            <a:spcBef>
              <a:spcPct val="0"/>
            </a:spcBef>
            <a:spcAft>
              <a:spcPct val="15000"/>
            </a:spcAft>
            <a:buChar char="•"/>
          </a:pPr>
          <a:r>
            <a:rPr lang="en-US" sz="1400" b="0" kern="1200" baseline="0" dirty="0">
              <a:solidFill>
                <a:schemeClr val="bg2">
                  <a:lumMod val="50000"/>
                </a:schemeClr>
              </a:solidFill>
            </a:rPr>
            <a:t>Reliable and responsive caregivers, access to high quality childcare</a:t>
          </a:r>
        </a:p>
        <a:p>
          <a:pPr marL="114300" lvl="1" indent="-114300" algn="l" defTabSz="622300">
            <a:lnSpc>
              <a:spcPct val="90000"/>
            </a:lnSpc>
            <a:spcBef>
              <a:spcPct val="0"/>
            </a:spcBef>
            <a:spcAft>
              <a:spcPct val="15000"/>
            </a:spcAft>
            <a:buChar char="•"/>
          </a:pPr>
          <a:r>
            <a:rPr lang="en-US" sz="1400" b="0" kern="1200" baseline="0" dirty="0">
              <a:solidFill>
                <a:schemeClr val="bg2">
                  <a:lumMod val="50000"/>
                </a:schemeClr>
              </a:solidFill>
            </a:rPr>
            <a:t>Adequate socioeconomic resources for family</a:t>
          </a:r>
          <a:endParaRPr lang="en-US" sz="1400" b="0" kern="1200" dirty="0">
            <a:solidFill>
              <a:schemeClr val="bg2">
                <a:lumMod val="50000"/>
              </a:schemeClr>
            </a:solidFill>
          </a:endParaRPr>
        </a:p>
      </dsp:txBody>
      <dsp:txXfrm>
        <a:off x="2558" y="1833625"/>
        <a:ext cx="2681585" cy="1833625"/>
      </dsp:txXfrm>
    </dsp:sp>
    <dsp:sp modelId="{9EDB5E6F-F864-42BA-9207-8377FBF89212}">
      <dsp:nvSpPr>
        <dsp:cNvPr id="0" name=""/>
        <dsp:cNvSpPr/>
      </dsp:nvSpPr>
      <dsp:spPr>
        <a:xfrm>
          <a:off x="580104" y="275043"/>
          <a:ext cx="1526493" cy="1526493"/>
        </a:xfrm>
        <a:prstGeom prst="ellipse">
          <a:avLst/>
        </a:prstGeom>
        <a:blipFill rotWithShape="1">
          <a:blip xmlns:r="http://schemas.openxmlformats.org/officeDocument/2006/relationships" r:embed="rId1"/>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D30EA1-E0B1-4E7B-9C23-285F1FEBE265}">
      <dsp:nvSpPr>
        <dsp:cNvPr id="0" name=""/>
        <dsp:cNvSpPr/>
      </dsp:nvSpPr>
      <dsp:spPr>
        <a:xfrm>
          <a:off x="2764591" y="0"/>
          <a:ext cx="2681585" cy="458406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622300">
            <a:lnSpc>
              <a:spcPct val="90000"/>
            </a:lnSpc>
            <a:spcBef>
              <a:spcPct val="0"/>
            </a:spcBef>
            <a:spcAft>
              <a:spcPct val="35000"/>
            </a:spcAft>
            <a:buNone/>
          </a:pPr>
          <a:r>
            <a:rPr lang="en-US" sz="1400" kern="1200" dirty="0">
              <a:solidFill>
                <a:schemeClr val="tx1"/>
              </a:solidFill>
            </a:rPr>
            <a:t>Middle Childhood</a:t>
          </a:r>
          <a:endParaRPr lang="en-US" sz="14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b="0" kern="1200" dirty="0">
              <a:solidFill>
                <a:schemeClr val="bg2">
                  <a:lumMod val="50000"/>
                </a:schemeClr>
              </a:solidFill>
            </a:rPr>
            <a:t>Ability to make friends</a:t>
          </a:r>
          <a:r>
            <a:rPr lang="en-US" sz="1200" b="0" kern="1200" baseline="0" dirty="0">
              <a:solidFill>
                <a:schemeClr val="bg2">
                  <a:lumMod val="50000"/>
                </a:schemeClr>
              </a:solidFill>
            </a:rPr>
            <a:t> and good peer relationships</a:t>
          </a:r>
          <a:endParaRPr lang="en-US" sz="1200" kern="1200" dirty="0"/>
        </a:p>
        <a:p>
          <a:pPr marL="114300" lvl="1" indent="-114300" algn="l" defTabSz="533400">
            <a:lnSpc>
              <a:spcPct val="90000"/>
            </a:lnSpc>
            <a:spcBef>
              <a:spcPct val="0"/>
            </a:spcBef>
            <a:spcAft>
              <a:spcPct val="15000"/>
            </a:spcAft>
            <a:buChar char="•"/>
          </a:pPr>
          <a:r>
            <a:rPr lang="en-US" sz="1200" b="0" kern="1200" dirty="0">
              <a:solidFill>
                <a:schemeClr val="bg2">
                  <a:lumMod val="50000"/>
                </a:schemeClr>
              </a:solidFill>
            </a:rPr>
            <a:t>Extended family support</a:t>
          </a:r>
        </a:p>
        <a:p>
          <a:pPr marL="114300" lvl="1" indent="-114300" algn="l" defTabSz="533400">
            <a:lnSpc>
              <a:spcPct val="90000"/>
            </a:lnSpc>
            <a:spcBef>
              <a:spcPct val="0"/>
            </a:spcBef>
            <a:spcAft>
              <a:spcPct val="15000"/>
            </a:spcAft>
            <a:buChar char="•"/>
          </a:pPr>
          <a:r>
            <a:rPr lang="en-US" sz="1200" b="0" kern="1200" dirty="0">
              <a:solidFill>
                <a:schemeClr val="bg2">
                  <a:lumMod val="50000"/>
                </a:schemeClr>
              </a:solidFill>
            </a:rPr>
            <a:t>Mastery of academic skills</a:t>
          </a:r>
        </a:p>
        <a:p>
          <a:pPr marL="114300" lvl="1" indent="-114300" algn="l" defTabSz="533400">
            <a:lnSpc>
              <a:spcPct val="90000"/>
            </a:lnSpc>
            <a:spcBef>
              <a:spcPct val="0"/>
            </a:spcBef>
            <a:spcAft>
              <a:spcPct val="15000"/>
            </a:spcAft>
            <a:buChar char="•"/>
          </a:pPr>
          <a:r>
            <a:rPr lang="en-US" sz="1200" b="1" kern="1200" dirty="0">
              <a:solidFill>
                <a:schemeClr val="bg2">
                  <a:lumMod val="50000"/>
                </a:schemeClr>
              </a:solidFill>
            </a:rPr>
            <a:t>School</a:t>
          </a:r>
          <a:r>
            <a:rPr lang="en-US" sz="1200" b="1" kern="1200" baseline="0" dirty="0">
              <a:solidFill>
                <a:schemeClr val="bg2">
                  <a:lumMod val="50000"/>
                </a:schemeClr>
              </a:solidFill>
            </a:rPr>
            <a:t> engagement, positive teacher expectations and effective classroom management, partnering between school and family</a:t>
          </a:r>
        </a:p>
      </dsp:txBody>
      <dsp:txXfrm>
        <a:off x="2764591" y="1833625"/>
        <a:ext cx="2681585" cy="1833625"/>
      </dsp:txXfrm>
    </dsp:sp>
    <dsp:sp modelId="{F4314CA5-3465-4654-B8DD-E030D06C94CC}">
      <dsp:nvSpPr>
        <dsp:cNvPr id="0" name=""/>
        <dsp:cNvSpPr/>
      </dsp:nvSpPr>
      <dsp:spPr>
        <a:xfrm>
          <a:off x="3342136" y="275043"/>
          <a:ext cx="1526493" cy="1526493"/>
        </a:xfrm>
        <a:prstGeom prst="ellipse">
          <a:avLst/>
        </a:prstGeom>
        <a:blipFill rotWithShape="1">
          <a:blip xmlns:r="http://schemas.openxmlformats.org/officeDocument/2006/relationships" r:embed="rId2"/>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27DB9-1C18-4BD9-BB2E-5D76654CA635}">
      <dsp:nvSpPr>
        <dsp:cNvPr id="0" name=""/>
        <dsp:cNvSpPr/>
      </dsp:nvSpPr>
      <dsp:spPr>
        <a:xfrm>
          <a:off x="5526623" y="0"/>
          <a:ext cx="2681585" cy="458406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755650">
            <a:lnSpc>
              <a:spcPct val="90000"/>
            </a:lnSpc>
            <a:spcBef>
              <a:spcPct val="0"/>
            </a:spcBef>
            <a:spcAft>
              <a:spcPct val="35000"/>
            </a:spcAft>
            <a:buNone/>
          </a:pPr>
          <a:r>
            <a:rPr lang="en-US" sz="1700" b="1" kern="1200" dirty="0">
              <a:solidFill>
                <a:schemeClr val="tx1"/>
              </a:solidFill>
            </a:rPr>
            <a:t>Adolescence</a:t>
          </a:r>
          <a:endParaRPr lang="en-US" sz="17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solidFill>
                <a:schemeClr val="bg2">
                  <a:lumMod val="50000"/>
                </a:schemeClr>
              </a:solidFill>
            </a:rPr>
            <a:t>Engagement</a:t>
          </a:r>
          <a:r>
            <a:rPr lang="en-US" sz="1400" b="1" kern="1200" baseline="0" dirty="0">
              <a:solidFill>
                <a:schemeClr val="bg2">
                  <a:lumMod val="50000"/>
                </a:schemeClr>
              </a:solidFill>
            </a:rPr>
            <a:t> and Connection in two or more contexts: School, peers, athletics, employment, religion, culture</a:t>
          </a:r>
          <a:endParaRPr lang="en-US" sz="1400" kern="1200" dirty="0"/>
        </a:p>
        <a:p>
          <a:pPr marL="114300" lvl="1" indent="-114300" algn="l" defTabSz="622300">
            <a:lnSpc>
              <a:spcPct val="90000"/>
            </a:lnSpc>
            <a:spcBef>
              <a:spcPct val="0"/>
            </a:spcBef>
            <a:spcAft>
              <a:spcPct val="15000"/>
            </a:spcAft>
            <a:buChar char="•"/>
          </a:pPr>
          <a:r>
            <a:rPr lang="en-US" sz="1400" b="1" kern="1200" baseline="0" dirty="0">
              <a:solidFill>
                <a:schemeClr val="bg2">
                  <a:lumMod val="50000"/>
                </a:schemeClr>
              </a:solidFill>
            </a:rPr>
            <a:t>Presence of mentors and support for development of skills and interests</a:t>
          </a:r>
        </a:p>
      </dsp:txBody>
      <dsp:txXfrm>
        <a:off x="5526623" y="1833625"/>
        <a:ext cx="2681585" cy="1833625"/>
      </dsp:txXfrm>
    </dsp:sp>
    <dsp:sp modelId="{75D71CDE-36F6-4172-83D2-3CBFF3EBA936}">
      <dsp:nvSpPr>
        <dsp:cNvPr id="0" name=""/>
        <dsp:cNvSpPr/>
      </dsp:nvSpPr>
      <dsp:spPr>
        <a:xfrm>
          <a:off x="6104169" y="275043"/>
          <a:ext cx="1526493" cy="1526493"/>
        </a:xfrm>
        <a:prstGeom prst="ellipse">
          <a:avLst/>
        </a:prstGeom>
        <a:blipFill rotWithShape="1">
          <a:blip xmlns:r="http://schemas.openxmlformats.org/officeDocument/2006/relationships" r:embed="rId3"/>
          <a:srcRect/>
          <a:stretch>
            <a:fillRect t="-10000" b="-10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61F26-3464-4CA6-8AB1-780E2D2652D5}">
      <dsp:nvSpPr>
        <dsp:cNvPr id="0" name=""/>
        <dsp:cNvSpPr/>
      </dsp:nvSpPr>
      <dsp:spPr>
        <a:xfrm>
          <a:off x="8288656" y="0"/>
          <a:ext cx="2681585" cy="458406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800100">
            <a:lnSpc>
              <a:spcPct val="90000"/>
            </a:lnSpc>
            <a:spcBef>
              <a:spcPct val="0"/>
            </a:spcBef>
            <a:spcAft>
              <a:spcPct val="35000"/>
            </a:spcAft>
            <a:buNone/>
          </a:pPr>
          <a:r>
            <a:rPr lang="en-US" sz="1800" b="1" kern="1200" dirty="0">
              <a:solidFill>
                <a:schemeClr val="tx1"/>
              </a:solidFill>
            </a:rPr>
            <a:t>Early Adulthood</a:t>
          </a:r>
          <a:endParaRPr lang="en-US" sz="18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solidFill>
                <a:schemeClr val="bg2">
                  <a:lumMod val="50000"/>
                </a:schemeClr>
              </a:solidFill>
            </a:rPr>
            <a:t>Opportunities</a:t>
          </a:r>
          <a:r>
            <a:rPr lang="en-US" sz="1600" b="0" kern="1200" baseline="0" dirty="0">
              <a:solidFill>
                <a:schemeClr val="bg2">
                  <a:lumMod val="50000"/>
                </a:schemeClr>
              </a:solidFill>
            </a:rPr>
            <a:t> for exploration in work and school</a:t>
          </a:r>
          <a:endParaRPr lang="en-US" sz="1600" kern="1200" dirty="0"/>
        </a:p>
        <a:p>
          <a:pPr marL="171450" lvl="1" indent="-171450" algn="l" defTabSz="711200">
            <a:lnSpc>
              <a:spcPct val="90000"/>
            </a:lnSpc>
            <a:spcBef>
              <a:spcPct val="0"/>
            </a:spcBef>
            <a:spcAft>
              <a:spcPct val="15000"/>
            </a:spcAft>
            <a:buChar char="•"/>
          </a:pPr>
          <a:r>
            <a:rPr lang="en-US" sz="1600" b="0" kern="1200" dirty="0">
              <a:solidFill>
                <a:schemeClr val="bg2">
                  <a:lumMod val="50000"/>
                </a:schemeClr>
              </a:solidFill>
            </a:rPr>
            <a:t>Future oriented</a:t>
          </a:r>
        </a:p>
        <a:p>
          <a:pPr marL="171450" lvl="1" indent="-171450" algn="l" defTabSz="711200">
            <a:lnSpc>
              <a:spcPct val="90000"/>
            </a:lnSpc>
            <a:spcBef>
              <a:spcPct val="0"/>
            </a:spcBef>
            <a:spcAft>
              <a:spcPct val="15000"/>
            </a:spcAft>
            <a:buChar char="•"/>
          </a:pPr>
          <a:r>
            <a:rPr lang="en-US" sz="1600" b="0" kern="1200" baseline="0" dirty="0">
              <a:solidFill>
                <a:schemeClr val="bg2">
                  <a:lumMod val="50000"/>
                </a:schemeClr>
              </a:solidFill>
            </a:rPr>
            <a:t>Achievement oriented</a:t>
          </a:r>
        </a:p>
        <a:p>
          <a:pPr marL="171450" lvl="1" indent="-171450" algn="l" defTabSz="711200">
            <a:lnSpc>
              <a:spcPct val="90000"/>
            </a:lnSpc>
            <a:spcBef>
              <a:spcPct val="0"/>
            </a:spcBef>
            <a:spcAft>
              <a:spcPct val="15000"/>
            </a:spcAft>
            <a:buChar char="•"/>
          </a:pPr>
          <a:r>
            <a:rPr lang="en-US" sz="1600" b="0" kern="1200" baseline="0" dirty="0">
              <a:solidFill>
                <a:schemeClr val="bg2">
                  <a:lumMod val="50000"/>
                </a:schemeClr>
              </a:solidFill>
            </a:rPr>
            <a:t>Connectedness to adults outside of family</a:t>
          </a:r>
          <a:endParaRPr lang="en-US" sz="1600" b="0" kern="1200" dirty="0">
            <a:solidFill>
              <a:schemeClr val="bg2">
                <a:lumMod val="50000"/>
              </a:schemeClr>
            </a:solidFill>
          </a:endParaRPr>
        </a:p>
      </dsp:txBody>
      <dsp:txXfrm>
        <a:off x="8288656" y="1833625"/>
        <a:ext cx="2681585" cy="1833625"/>
      </dsp:txXfrm>
    </dsp:sp>
    <dsp:sp modelId="{66233AD5-EFD4-4D57-B013-116A04E323B9}">
      <dsp:nvSpPr>
        <dsp:cNvPr id="0" name=""/>
        <dsp:cNvSpPr/>
      </dsp:nvSpPr>
      <dsp:spPr>
        <a:xfrm>
          <a:off x="8866202" y="275043"/>
          <a:ext cx="1526493" cy="1526493"/>
        </a:xfrm>
        <a:prstGeom prst="ellipse">
          <a:avLst/>
        </a:prstGeom>
        <a:blipFill rotWithShape="1">
          <a:blip xmlns:r="http://schemas.openxmlformats.org/officeDocument/2006/relationships" r:embed="rId4"/>
          <a:srcRect/>
          <a:stretch>
            <a:fillRect t="-16000" b="-16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3B6D97-DE67-4895-AE80-74BCA0655515}">
      <dsp:nvSpPr>
        <dsp:cNvPr id="0" name=""/>
        <dsp:cNvSpPr/>
      </dsp:nvSpPr>
      <dsp:spPr>
        <a:xfrm>
          <a:off x="438912" y="3896454"/>
          <a:ext cx="10094976" cy="687609"/>
        </a:xfrm>
        <a:prstGeom prst="leftRightArrow">
          <a:avLst/>
        </a:prstGeom>
        <a:solidFill>
          <a:schemeClr val="dk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AB5A1-736E-499E-9846-19F0DAE2CEA3}">
      <dsp:nvSpPr>
        <dsp:cNvPr id="0" name=""/>
        <dsp:cNvSpPr/>
      </dsp:nvSpPr>
      <dsp:spPr>
        <a:xfrm>
          <a:off x="0" y="0"/>
          <a:ext cx="11704320" cy="1355176"/>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Coping Flexibility</a:t>
          </a:r>
        </a:p>
        <a:p>
          <a:pPr marL="228600" lvl="1" indent="-228600" algn="l" defTabSz="889000">
            <a:lnSpc>
              <a:spcPct val="90000"/>
            </a:lnSpc>
            <a:spcBef>
              <a:spcPct val="0"/>
            </a:spcBef>
            <a:spcAft>
              <a:spcPct val="15000"/>
            </a:spcAft>
            <a:buChar char="•"/>
          </a:pPr>
          <a:r>
            <a:rPr lang="en-US" sz="2000" kern="1200" dirty="0"/>
            <a:t>moving between actively processing the event and using adaptive behaviors to distract themselves, remain optimistic, and focus on moving past the event</a:t>
          </a:r>
        </a:p>
      </dsp:txBody>
      <dsp:txXfrm>
        <a:off x="2476381" y="0"/>
        <a:ext cx="9227938" cy="1355176"/>
      </dsp:txXfrm>
    </dsp:sp>
    <dsp:sp modelId="{F5C47E01-9051-49AF-A1D0-2121516C059E}">
      <dsp:nvSpPr>
        <dsp:cNvPr id="0" name=""/>
        <dsp:cNvSpPr/>
      </dsp:nvSpPr>
      <dsp:spPr>
        <a:xfrm>
          <a:off x="608009" y="135517"/>
          <a:ext cx="1395880" cy="10841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AD9241-1866-4332-9D7D-62237D954762}">
      <dsp:nvSpPr>
        <dsp:cNvPr id="0" name=""/>
        <dsp:cNvSpPr/>
      </dsp:nvSpPr>
      <dsp:spPr>
        <a:xfrm>
          <a:off x="0" y="1490694"/>
          <a:ext cx="11704320" cy="1355176"/>
        </a:xfrm>
        <a:prstGeom prst="roundRect">
          <a:avLst>
            <a:gd name="adj" fmla="val 10000"/>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Social Networks</a:t>
          </a:r>
        </a:p>
        <a:p>
          <a:pPr marL="228600" lvl="1" indent="-228600" algn="l" defTabSz="889000">
            <a:lnSpc>
              <a:spcPct val="90000"/>
            </a:lnSpc>
            <a:spcBef>
              <a:spcPct val="0"/>
            </a:spcBef>
            <a:spcAft>
              <a:spcPct val="15000"/>
            </a:spcAft>
            <a:buChar char="•"/>
          </a:pPr>
          <a:r>
            <a:rPr lang="en-US" sz="2000" kern="1200" dirty="0"/>
            <a:t>Major protective factor</a:t>
          </a:r>
        </a:p>
      </dsp:txBody>
      <dsp:txXfrm>
        <a:off x="2476381" y="1490694"/>
        <a:ext cx="9227938" cy="1355176"/>
      </dsp:txXfrm>
    </dsp:sp>
    <dsp:sp modelId="{07A041F3-3B2F-4AFC-856C-1070DE9F9BAF}">
      <dsp:nvSpPr>
        <dsp:cNvPr id="0" name=""/>
        <dsp:cNvSpPr/>
      </dsp:nvSpPr>
      <dsp:spPr>
        <a:xfrm>
          <a:off x="627063" y="1626211"/>
          <a:ext cx="1357771" cy="10841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B89889-6679-4D5B-86ED-37B893AB2452}">
      <dsp:nvSpPr>
        <dsp:cNvPr id="0" name=""/>
        <dsp:cNvSpPr/>
      </dsp:nvSpPr>
      <dsp:spPr>
        <a:xfrm>
          <a:off x="0" y="2981388"/>
          <a:ext cx="11704320" cy="1355176"/>
        </a:xfrm>
        <a:prstGeom prst="roundRect">
          <a:avLst>
            <a:gd name="adj" fmla="val 1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Social and Emotional Learning</a:t>
          </a:r>
        </a:p>
        <a:p>
          <a:pPr marL="228600" lvl="1" indent="-228600" algn="l" defTabSz="889000">
            <a:lnSpc>
              <a:spcPct val="90000"/>
            </a:lnSpc>
            <a:spcBef>
              <a:spcPct val="0"/>
            </a:spcBef>
            <a:spcAft>
              <a:spcPct val="15000"/>
            </a:spcAft>
            <a:buChar char="•"/>
          </a:pPr>
          <a:r>
            <a:rPr lang="en-US" sz="2000" kern="1200" dirty="0"/>
            <a:t>Can be learned at any age. Occurs in environment of belonging, perseverance, and self-regulation</a:t>
          </a:r>
        </a:p>
      </dsp:txBody>
      <dsp:txXfrm>
        <a:off x="2476381" y="2981388"/>
        <a:ext cx="9227938" cy="1355176"/>
      </dsp:txXfrm>
    </dsp:sp>
    <dsp:sp modelId="{7773B4D7-8FC4-4D30-8F4E-AAA5F48714E1}">
      <dsp:nvSpPr>
        <dsp:cNvPr id="0" name=""/>
        <dsp:cNvSpPr/>
      </dsp:nvSpPr>
      <dsp:spPr>
        <a:xfrm>
          <a:off x="627063" y="3116906"/>
          <a:ext cx="1357771" cy="108414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CB0C71-D64B-41BD-BBCB-D751DF0CA231}"/>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B1486E21-2B67-4652-A842-E3C11B932B87}" type="datetimeFigureOut">
              <a:rPr lang="en-US" smtClean="0"/>
              <a:t>8/29/2022</a:t>
            </a:fld>
            <a:endParaRPr lang="en-US"/>
          </a:p>
        </p:txBody>
      </p:sp>
      <p:sp>
        <p:nvSpPr>
          <p:cNvPr id="5" name="Slide Number Placeholder 4">
            <a:extLst>
              <a:ext uri="{FF2B5EF4-FFF2-40B4-BE49-F238E27FC236}">
                <a16:creationId xmlns:a16="http://schemas.microsoft.com/office/drawing/2014/main" id="{A7EBA64D-2FED-4035-9829-F60C6B6CC1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1C6D2-9B3E-4DDD-ABBC-17A92D77648E}" type="slidenum">
              <a:rPr lang="en-US" smtClean="0"/>
              <a:t>‹#›</a:t>
            </a:fld>
            <a:endParaRPr lang="en-US"/>
          </a:p>
        </p:txBody>
      </p:sp>
      <p:sp>
        <p:nvSpPr>
          <p:cNvPr id="8" name="Footer Placeholder 7">
            <a:extLst>
              <a:ext uri="{FF2B5EF4-FFF2-40B4-BE49-F238E27FC236}">
                <a16:creationId xmlns:a16="http://schemas.microsoft.com/office/drawing/2014/main" id="{556DBF51-4ABB-4DFB-B22C-A1EA289E69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pic>
        <p:nvPicPr>
          <p:cNvPr id="10" name="Picture 9">
            <a:extLst>
              <a:ext uri="{FF2B5EF4-FFF2-40B4-BE49-F238E27FC236}">
                <a16:creationId xmlns:a16="http://schemas.microsoft.com/office/drawing/2014/main" id="{EABE48CB-E348-49C3-9887-979B4A7E7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3884613" cy="1026689"/>
          </a:xfrm>
          <a:prstGeom prst="rect">
            <a:avLst/>
          </a:prstGeom>
        </p:spPr>
      </p:pic>
    </p:spTree>
    <p:extLst>
      <p:ext uri="{BB962C8B-B14F-4D97-AF65-F5344CB8AC3E}">
        <p14:creationId xmlns:p14="http://schemas.microsoft.com/office/powerpoint/2010/main" val="85305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49AB168A-D0A4-49D0-B240-B4EE8635485D}"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Slide Number Placeholder 7">
            <a:extLst>
              <a:ext uri="{FF2B5EF4-FFF2-40B4-BE49-F238E27FC236}">
                <a16:creationId xmlns:a16="http://schemas.microsoft.com/office/drawing/2014/main" id="{7809C4A4-A405-4771-8245-7525E65E8A1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098B9-E14D-4218-8D9A-7EB382175B19}" type="slidenum">
              <a:rPr lang="en-US" smtClean="0"/>
              <a:t>‹#›</a:t>
            </a:fld>
            <a:endParaRPr lang="en-US"/>
          </a:p>
        </p:txBody>
      </p:sp>
      <p:pic>
        <p:nvPicPr>
          <p:cNvPr id="10" name="Picture 9">
            <a:extLst>
              <a:ext uri="{FF2B5EF4-FFF2-40B4-BE49-F238E27FC236}">
                <a16:creationId xmlns:a16="http://schemas.microsoft.com/office/drawing/2014/main" id="{C038A7BE-4A71-4853-90FA-1B193BC04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3" y="37721"/>
            <a:ext cx="5378220" cy="799563"/>
          </a:xfrm>
          <a:prstGeom prst="rect">
            <a:avLst/>
          </a:prstGeom>
        </p:spPr>
      </p:pic>
    </p:spTree>
    <p:extLst>
      <p:ext uri="{BB962C8B-B14F-4D97-AF65-F5344CB8AC3E}">
        <p14:creationId xmlns:p14="http://schemas.microsoft.com/office/powerpoint/2010/main" val="3599546104"/>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pa.org/topics/trauma/stres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pa.org/topics/trauma/stres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healthyyouth/protective/index.htm"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amhsa.gov/sites/default/files/20190718-samhsa-risk-protective-factors.pdf" TargetMode="External"/><Relationship Id="rId4" Type="http://schemas.openxmlformats.org/officeDocument/2006/relationships/hyperlink" Target="https://istss.org/ISTSS_Main/media/Documents/Trauma-During-Adulthood-12-6-20.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nprc.org/wp-content/uploads/2019/01/IOM_Matrix_8-5x11_FINAL.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ctsn.org/resources/12-core-concepts-concepts-understanding-traumatic-stress-responses-children-and-famili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1</a:t>
            </a:fld>
            <a:endParaRPr lang="en-US"/>
          </a:p>
        </p:txBody>
      </p:sp>
    </p:spTree>
    <p:extLst>
      <p:ext uri="{BB962C8B-B14F-4D97-AF65-F5344CB8AC3E}">
        <p14:creationId xmlns:p14="http://schemas.microsoft.com/office/powerpoint/2010/main" val="304519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RESILIENCE 1A: Resilience Curve</a:t>
            </a:r>
          </a:p>
          <a:p>
            <a:r>
              <a:rPr lang="en-US" b="0" dirty="0">
                <a:cs typeface="Calibri"/>
              </a:rPr>
              <a:t>Level: </a:t>
            </a:r>
            <a:r>
              <a:rPr lang="en-US" sz="1200" dirty="0">
                <a:cs typeface="Calibri"/>
              </a:rPr>
              <a:t>Beginner/Intermediate/Clinical</a:t>
            </a:r>
            <a:endParaRPr lang="en-US" dirty="0"/>
          </a:p>
          <a:p>
            <a:endParaRPr lang="en-US" b="1" dirty="0"/>
          </a:p>
          <a:p>
            <a:r>
              <a:rPr lang="en-US" b="1" dirty="0"/>
              <a:t>Discussion</a:t>
            </a:r>
            <a:r>
              <a:rPr lang="en-US" dirty="0"/>
              <a:t>: So why do some people develop trauma from the same event that others do not? This is best explained with the idea of resilience. </a:t>
            </a:r>
          </a:p>
          <a:p>
            <a:pPr marL="171450" indent="-171450">
              <a:buFont typeface="Arial"/>
              <a:buChar char="•"/>
            </a:pPr>
            <a:r>
              <a:rPr lang="en-US" dirty="0">
                <a:cs typeface="Calibri"/>
              </a:rPr>
              <a:t>The effect of an </a:t>
            </a:r>
            <a:r>
              <a:rPr lang="en-US" u="sng" dirty="0">
                <a:cs typeface="Calibri"/>
              </a:rPr>
              <a:t>event </a:t>
            </a:r>
            <a:r>
              <a:rPr lang="en-US" dirty="0">
                <a:cs typeface="Calibri"/>
              </a:rPr>
              <a:t>can elicit either growth, resilience, or impairment based on the person's </a:t>
            </a:r>
            <a:r>
              <a:rPr lang="en-US" u="sng" dirty="0">
                <a:cs typeface="Calibri"/>
              </a:rPr>
              <a:t>experience </a:t>
            </a:r>
            <a:r>
              <a:rPr lang="en-US" dirty="0">
                <a:cs typeface="Calibri"/>
              </a:rPr>
              <a:t>(The</a:t>
            </a:r>
            <a:r>
              <a:rPr lang="en-US" dirty="0"/>
              <a:t> Institute on Trauma and Trauma-Informed Care, 2021).</a:t>
            </a:r>
            <a:endParaRPr lang="en-US" dirty="0">
              <a:cs typeface="Calibri"/>
            </a:endParaRPr>
          </a:p>
          <a:p>
            <a:pPr marL="171450" indent="-171450">
              <a:buFont typeface="Arial"/>
              <a:buChar char="•"/>
            </a:pPr>
            <a:r>
              <a:rPr lang="en-US" dirty="0"/>
              <a:t>“</a:t>
            </a:r>
            <a:r>
              <a:rPr lang="en-US" b="0" i="0" dirty="0">
                <a:solidFill>
                  <a:srgbClr val="707070"/>
                </a:solidFill>
                <a:effectLst/>
                <a:latin typeface="Open Sans" panose="020B0606030504020204" pitchFamily="34" charset="0"/>
              </a:rPr>
              <a:t>Many people have symptoms similar to posttraumatic stress disorder in the weeks after a trauma. For most of those people, those symptoms will then go away on their own. This is known as </a:t>
            </a:r>
            <a:r>
              <a:rPr lang="en-US" b="1" i="0" dirty="0">
                <a:solidFill>
                  <a:srgbClr val="0068B3"/>
                </a:solidFill>
                <a:effectLst/>
                <a:latin typeface="Open Sans" panose="020B0606030504020204" pitchFamily="34" charset="0"/>
              </a:rPr>
              <a:t>natural recovery</a:t>
            </a:r>
            <a:r>
              <a:rPr lang="en-US" b="1" i="0" dirty="0">
                <a:solidFill>
                  <a:srgbClr val="707070"/>
                </a:solidFill>
                <a:effectLst/>
                <a:latin typeface="Open Sans" panose="020B0606030504020204" pitchFamily="34" charset="0"/>
              </a:rPr>
              <a:t> </a:t>
            </a:r>
            <a:r>
              <a:rPr lang="en-US" b="0" i="0" dirty="0">
                <a:solidFill>
                  <a:srgbClr val="707070"/>
                </a:solidFill>
                <a:effectLst/>
                <a:latin typeface="Open Sans" panose="020B0606030504020204" pitchFamily="34" charset="0"/>
              </a:rPr>
              <a:t>or </a:t>
            </a:r>
            <a:r>
              <a:rPr lang="en-US" b="1" i="0" dirty="0">
                <a:solidFill>
                  <a:srgbClr val="0068B3"/>
                </a:solidFill>
                <a:effectLst/>
                <a:latin typeface="Open Sans" panose="020B0606030504020204" pitchFamily="34" charset="0"/>
              </a:rPr>
              <a:t>resilience</a:t>
            </a:r>
            <a:r>
              <a:rPr lang="en-US" b="0" i="0" dirty="0">
                <a:solidFill>
                  <a:srgbClr val="707070"/>
                </a:solidFill>
                <a:effectLst/>
                <a:latin typeface="Open Sans" panose="020B0606030504020204" pitchFamily="34" charset="0"/>
              </a:rPr>
              <a:t>” (Layne et al., 2017). </a:t>
            </a:r>
            <a:r>
              <a:rPr lang="en-US" dirty="0"/>
              <a:t>Resilience is the process of adapting to trauma and adversity; </a:t>
            </a:r>
            <a:r>
              <a:rPr lang="en-US" u="sng" dirty="0"/>
              <a:t>the ability to bounce back,</a:t>
            </a:r>
            <a:r>
              <a:rPr lang="en-US" dirty="0"/>
              <a:t> or return to the level of functioning before the trauma/adversity occurred (The Institute on Trauma and Trauma-Informed Care, 2021).</a:t>
            </a:r>
            <a:endParaRPr lang="en-US" dirty="0">
              <a:cs typeface="Calibri"/>
            </a:endParaRPr>
          </a:p>
          <a:p>
            <a:pPr marL="171450" indent="-171450">
              <a:buFont typeface="Arial"/>
              <a:buChar char="•"/>
            </a:pPr>
            <a:r>
              <a:rPr lang="en-US" dirty="0"/>
              <a:t>Post-Traumatic Growth (PTG) - The process of making meaning out of one’s experience of trauma and experiencing a positive change as a result (The Institute on Trauma and Trauma-Informed Care, 2021).</a:t>
            </a:r>
            <a:endParaRPr lang="en-US" dirty="0">
              <a:cs typeface="Calibri"/>
            </a:endParaRPr>
          </a:p>
          <a:p>
            <a:pPr marL="171450" indent="-171450">
              <a:buFont typeface="Arial"/>
              <a:buChar char="•"/>
            </a:pPr>
            <a:r>
              <a:rPr lang="en-US" dirty="0">
                <a:cs typeface="Calibri"/>
              </a:rPr>
              <a:t>Impairment can result in long-term; symptoms of traumatic stress, such as </a:t>
            </a:r>
            <a:r>
              <a:rPr lang="en-US" dirty="0"/>
              <a:t>irritability or anger, difficulty sleeping, relationship problems, intrusive thoughts, flashbacks; PSTD, Depression, Anxiety, or other mental health challenges. </a:t>
            </a:r>
            <a:endParaRPr lang="en-US" dirty="0">
              <a:cs typeface="Calibri"/>
            </a:endParaRPr>
          </a:p>
          <a:p>
            <a:pPr marL="171450" indent="-171450">
              <a:buFont typeface="Arial"/>
              <a:buChar char="•"/>
            </a:pPr>
            <a:endParaRPr lang="en-US" dirty="0">
              <a:cs typeface="Calibri"/>
            </a:endParaRPr>
          </a:p>
          <a:p>
            <a:r>
              <a:rPr lang="en-US" b="1" dirty="0">
                <a:cs typeface="Calibri"/>
              </a:rPr>
              <a:t>Sources</a:t>
            </a:r>
          </a:p>
          <a:p>
            <a:pPr marL="171450" indent="-171450">
              <a:buFont typeface="Arial"/>
              <a:buChar char="•"/>
            </a:pPr>
            <a:r>
              <a:rPr lang="en-US" dirty="0"/>
              <a:t>American Psychological Association [APA]. (2019, Oct 30). How to cope with traumatic stress. </a:t>
            </a:r>
            <a:r>
              <a:rPr lang="en-US" dirty="0">
                <a:hlinkClick r:id="rId3"/>
              </a:rPr>
              <a:t>https://www.apa.org/topics/trauma/stress</a:t>
            </a:r>
            <a:endParaRPr lang="en-US" dirty="0"/>
          </a:p>
          <a:p>
            <a:pPr marL="171450" indent="-171450">
              <a:buFont typeface="Arial"/>
              <a:buChar char="•"/>
            </a:pPr>
            <a:r>
              <a:rPr lang="en-US" dirty="0"/>
              <a:t>The Institute on Trauma and Trauma-Informed Care. (2021, October). Trauma-Informed Organizational Change Manual. University at Buffalo School of Social Work. http://socialwork.buffalo.edu/social-research/institutes-centers/institute-on-trauma-and-trauma-informed-care/Trauma-Informed-Organizational-Change-Manual0.html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i="0" dirty="0">
                <a:solidFill>
                  <a:srgbClr val="707070"/>
                </a:solidFill>
                <a:effectLst/>
                <a:latin typeface="Open Sans" panose="020B0606030504020204" pitchFamily="34" charset="0"/>
              </a:rPr>
              <a:t>Layne, C. M., Warren, J. S., Watson, P. J., &amp; Shalev, A. Y. (2007). Risk, vulnerability, resistance, and resilience: Toward an integrative conceptualization of posttraumatic adaptation. In M. J. Friedman, T. M. Keane, &amp; P. A. Resnick (Eds.), </a:t>
            </a:r>
            <a:r>
              <a:rPr lang="en-US" b="0" i="1" dirty="0">
                <a:solidFill>
                  <a:srgbClr val="707070"/>
                </a:solidFill>
                <a:effectLst/>
                <a:latin typeface="Open Sans" panose="020B0606030504020204" pitchFamily="34" charset="0"/>
              </a:rPr>
              <a:t>Handbook of PTSD: Science and practice</a:t>
            </a:r>
            <a:r>
              <a:rPr lang="en-US" b="0" i="0" dirty="0">
                <a:solidFill>
                  <a:srgbClr val="707070"/>
                </a:solidFill>
                <a:effectLst/>
                <a:latin typeface="Open Sans" panose="020B0606030504020204" pitchFamily="34" charset="0"/>
              </a:rPr>
              <a:t> (pp. 497–520). New York: Guilford.</a:t>
            </a: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2</a:t>
            </a:fld>
            <a:endParaRPr lang="en-US"/>
          </a:p>
        </p:txBody>
      </p:sp>
    </p:spTree>
    <p:extLst>
      <p:ext uri="{BB962C8B-B14F-4D97-AF65-F5344CB8AC3E}">
        <p14:creationId xmlns:p14="http://schemas.microsoft.com/office/powerpoint/2010/main" val="178353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RESILIENCE 1C: </a:t>
            </a:r>
            <a:r>
              <a:rPr lang="en-US" dirty="0"/>
              <a:t>Risk and Protective Factors</a:t>
            </a:r>
            <a:endParaRPr lang="en-US" b="0" dirty="0"/>
          </a:p>
          <a:p>
            <a:r>
              <a:rPr lang="en-US" b="0" dirty="0">
                <a:cs typeface="Calibri"/>
              </a:rPr>
              <a:t>Level: </a:t>
            </a:r>
            <a:r>
              <a:rPr lang="en-US" sz="1200" dirty="0">
                <a:cs typeface="Calibri"/>
              </a:rPr>
              <a:t>Beginner/Intermediate/Clinical</a:t>
            </a:r>
            <a:endParaRPr lang="en-US" dirty="0"/>
          </a:p>
          <a:p>
            <a:endParaRPr lang="en-US" b="0" dirty="0"/>
          </a:p>
          <a:p>
            <a:r>
              <a:rPr lang="en-US" b="1" dirty="0"/>
              <a:t>Discussion</a:t>
            </a:r>
            <a:r>
              <a:rPr lang="en-US" dirty="0"/>
              <a:t>: So what determines where someone falls on the curve? What may explain the vast differences of people’s experiences after trauma? </a:t>
            </a:r>
          </a:p>
          <a:p>
            <a:pPr marL="171450" indent="-171450">
              <a:buFont typeface="Arial" panose="020B0604020202020204" pitchFamily="34" charset="0"/>
              <a:buChar char="•"/>
            </a:pPr>
            <a:r>
              <a:rPr lang="en-US" dirty="0"/>
              <a:t>Resilience is the process of adapting to trauma and adversity; </a:t>
            </a:r>
            <a:r>
              <a:rPr lang="en-US" u="sng" dirty="0"/>
              <a:t>the ability to bounce back,</a:t>
            </a:r>
            <a:r>
              <a:rPr lang="en-US" dirty="0"/>
              <a:t> or return to the level of functioning before the trauma/adversity occurred (The Institute on Trauma and Trauma-Informed Care, 2021).</a:t>
            </a:r>
            <a:endParaRPr lang="en-US" dirty="0">
              <a:cs typeface="Calibri"/>
            </a:endParaRPr>
          </a:p>
          <a:p>
            <a:pPr marL="171450" indent="-171450">
              <a:buFont typeface="Arial"/>
              <a:buChar char="•"/>
            </a:pPr>
            <a:r>
              <a:rPr lang="en-US" dirty="0">
                <a:cs typeface="Calibri"/>
              </a:rPr>
              <a:t>Where one falls on the curve (if they experience impairment, resilience, or growth) depends on risk factors and protective factors. </a:t>
            </a:r>
          </a:p>
          <a:p>
            <a:pPr marL="171450" indent="-171450">
              <a:buFont typeface="Arial"/>
              <a:buChar char="•"/>
            </a:pPr>
            <a:endParaRPr lang="en-US" dirty="0">
              <a:cs typeface="Calibri"/>
            </a:endParaRPr>
          </a:p>
          <a:p>
            <a:r>
              <a:rPr lang="en-US" b="1" dirty="0">
                <a:cs typeface="Calibri"/>
              </a:rPr>
              <a:t>Example</a:t>
            </a:r>
            <a:r>
              <a:rPr lang="en-US" dirty="0">
                <a:cs typeface="Calibri"/>
              </a:rPr>
              <a:t>: </a:t>
            </a:r>
          </a:p>
          <a:p>
            <a:pPr marL="285750" indent="-285750">
              <a:buChar char="•"/>
            </a:pPr>
            <a:r>
              <a:rPr lang="en-US" dirty="0">
                <a:cs typeface="Calibri"/>
              </a:rPr>
              <a:t>A common example is comparing siblings that have been removed from their biological parents and in foster care or adopted by another family. While the children may have experienced similar early lives and experienced removal together, the two can have vastly different experiences. One child may adjust well, feel safe in the new home, grow in school; while the other may feel insecure in the new home, lack bonding with foster parents, and overall struggle to adjust, possibly causing impairment. </a:t>
            </a:r>
            <a:endParaRPr lang="en-US" dirty="0">
              <a:ea typeface="Calibri"/>
              <a:cs typeface="Calibri"/>
            </a:endParaRPr>
          </a:p>
          <a:p>
            <a:pPr marL="171450" indent="-171450">
              <a:buFont typeface="Arial"/>
              <a:buChar char="•"/>
            </a:pPr>
            <a:endParaRPr lang="en-US" dirty="0">
              <a:cs typeface="Calibri"/>
            </a:endParaRPr>
          </a:p>
          <a:p>
            <a:r>
              <a:rPr lang="en-US" b="1" dirty="0">
                <a:cs typeface="Calibri"/>
              </a:rPr>
              <a:t>Sources</a:t>
            </a:r>
          </a:p>
          <a:p>
            <a:pPr marL="171450" indent="-171450">
              <a:buFont typeface="Arial"/>
              <a:buChar char="•"/>
            </a:pPr>
            <a:r>
              <a:rPr lang="en-US" dirty="0"/>
              <a:t>American Psychological Association [APA]. (2019, Oct 30). How to cope with traumatic stress. </a:t>
            </a:r>
            <a:r>
              <a:rPr lang="en-US" dirty="0">
                <a:hlinkClick r:id="rId3"/>
              </a:rPr>
              <a:t>https://www.apa.org/topics/trauma/stress</a:t>
            </a:r>
            <a:endParaRPr lang="en-US" dirty="0"/>
          </a:p>
          <a:p>
            <a:pPr marL="171450" indent="-171450">
              <a:buFont typeface="Arial"/>
              <a:buChar char="•"/>
            </a:pPr>
            <a:r>
              <a:rPr lang="en-US" dirty="0"/>
              <a:t>The Institute on Trauma and Trauma-Informed Care. (2021, October). Trauma-Informed Organizational Change Manual. University at Buffalo School of Social Work. http://socialwork.buffalo.edu/social-research/institutes-centers/institute-on-trauma-and-trauma-informed-care/Trauma-Informed-Organizational-Change-Manual0.html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i="0" dirty="0">
                <a:solidFill>
                  <a:srgbClr val="707070"/>
                </a:solidFill>
                <a:effectLst/>
                <a:latin typeface="Open Sans" panose="020B0606030504020204" pitchFamily="34" charset="0"/>
              </a:rPr>
              <a:t>Layne, C. M., Warren, J. S., Watson, P. J., &amp; Shalev, A. Y. (2007). Risk, vulnerability, resistance, and resilience: Toward an integrative conceptualization of posttraumatic adaptation. In M. J. Friedman, T. M. Keane, &amp; P. A. Resnick (Eds.), </a:t>
            </a:r>
            <a:r>
              <a:rPr lang="en-US" b="0" i="1" dirty="0">
                <a:solidFill>
                  <a:srgbClr val="707070"/>
                </a:solidFill>
                <a:effectLst/>
                <a:latin typeface="Open Sans" panose="020B0606030504020204" pitchFamily="34" charset="0"/>
              </a:rPr>
              <a:t>Handbook of PTSD: Science and practice</a:t>
            </a:r>
            <a:r>
              <a:rPr lang="en-US" b="0" i="0" dirty="0">
                <a:solidFill>
                  <a:srgbClr val="707070"/>
                </a:solidFill>
                <a:effectLst/>
                <a:latin typeface="Open Sans" panose="020B0606030504020204" pitchFamily="34" charset="0"/>
              </a:rPr>
              <a:t> (pp. 497–520). New York: Guilford.</a:t>
            </a: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3</a:t>
            </a:fld>
            <a:endParaRPr lang="en-US"/>
          </a:p>
        </p:txBody>
      </p:sp>
    </p:spTree>
    <p:extLst>
      <p:ext uri="{BB962C8B-B14F-4D97-AF65-F5344CB8AC3E}">
        <p14:creationId xmlns:p14="http://schemas.microsoft.com/office/powerpoint/2010/main" val="185707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a:rPr>
              <a:t>RISK FACTORS 1. </a:t>
            </a:r>
            <a:endParaRPr lang="en-US" b="0" dirty="0"/>
          </a:p>
          <a:p>
            <a:r>
              <a:rPr lang="en-US" b="0" dirty="0">
                <a:cs typeface="Calibri"/>
              </a:rPr>
              <a:t>Level: </a:t>
            </a:r>
            <a:r>
              <a:rPr lang="en-US" sz="1200" dirty="0">
                <a:cs typeface="Calibri"/>
              </a:rPr>
              <a:t>Beginner/Intermediate/Clinical</a:t>
            </a:r>
            <a:endParaRPr lang="en-US" dirty="0"/>
          </a:p>
          <a:p>
            <a:endParaRPr lang="en-US" b="0" dirty="0">
              <a:cs typeface="Calibri"/>
            </a:endParaRPr>
          </a:p>
          <a:p>
            <a:pPr marL="171450" indent="-171450">
              <a:buFont typeface="Arial" panose="020B0604020202020204" pitchFamily="34" charset="0"/>
              <a:buChar char="•"/>
            </a:pPr>
            <a:r>
              <a:rPr lang="en-US" b="1" dirty="0">
                <a:cs typeface="Calibri"/>
              </a:rPr>
              <a:t>Risk Factors</a:t>
            </a:r>
            <a:r>
              <a:rPr lang="en-US" dirty="0">
                <a:cs typeface="Calibri"/>
              </a:rPr>
              <a:t> are characteristics at the biological, psychological, family, community, or cultural level the precede and are associated with a higher likelihood of negative outcomes (SAMHSA, 2019)</a:t>
            </a:r>
          </a:p>
          <a:p>
            <a:pPr marL="171450" indent="-171450">
              <a:buFont typeface="Arial" panose="020B0604020202020204" pitchFamily="34" charset="0"/>
              <a:buChar char="•"/>
            </a:pPr>
            <a:r>
              <a:rPr lang="en-US" b="1" dirty="0"/>
              <a:t>Protective factors</a:t>
            </a:r>
            <a:r>
              <a:rPr lang="en-US" dirty="0"/>
              <a:t> are individual or environmental characteristics, conditions, or behaviors that reduce the effects of stressful life events. These factors also increase an individual’s ability to avoid risks or hazards, and promote social and emotional competence to thrive in all aspects of life, now and in the future. (CDC, 2018)</a:t>
            </a:r>
          </a:p>
          <a:p>
            <a:pPr marL="171450" indent="-171450">
              <a:buFont typeface="Arial" panose="020B0604020202020204" pitchFamily="34" charset="0"/>
              <a:buChar char="•"/>
            </a:pPr>
            <a:r>
              <a:rPr lang="en-US" dirty="0"/>
              <a:t>These factors cover an array of levels, including factors at the individual level, in relationships, in communities, and in society. No one exists in isolation, so may experience a mix of risk and protective factors from many levels. </a:t>
            </a:r>
          </a:p>
          <a:p>
            <a:endParaRPr lang="en-US" dirty="0"/>
          </a:p>
          <a:p>
            <a:r>
              <a:rPr lang="en-US" dirty="0">
                <a:cs typeface="Calibri"/>
              </a:rPr>
              <a:t>Examples: (CDC, 2018). </a:t>
            </a:r>
          </a:p>
          <a:p>
            <a:endParaRPr lang="en-US" dirty="0">
              <a:cs typeface="Calibri"/>
            </a:endParaRPr>
          </a:p>
          <a:p>
            <a:pPr marL="171450" indent="-171450">
              <a:buFont typeface="Arial" panose="020B0604020202020204" pitchFamily="34" charset="0"/>
              <a:buChar char="•"/>
            </a:pPr>
            <a:r>
              <a:rPr lang="en-US" dirty="0">
                <a:cs typeface="Calibri"/>
              </a:rPr>
              <a:t>The balance of risk factors vs protective factors plays into one's ability to tolerate stress and potentially traumatic events</a:t>
            </a:r>
          </a:p>
          <a:p>
            <a:endParaRPr lang="en-US" dirty="0">
              <a:cs typeface="Calibri"/>
            </a:endParaRPr>
          </a:p>
          <a:p>
            <a:r>
              <a:rPr lang="en-US" b="1" dirty="0">
                <a:cs typeface="Calibri"/>
              </a:rPr>
              <a:t>Sources</a:t>
            </a:r>
            <a:r>
              <a:rPr lang="en-US" dirty="0">
                <a:cs typeface="Calibri"/>
              </a:rPr>
              <a:t>:</a:t>
            </a:r>
          </a:p>
          <a:p>
            <a:pPr marL="171450" indent="-171450">
              <a:buFont typeface="Arial"/>
              <a:buChar char="•"/>
            </a:pPr>
            <a:r>
              <a:rPr lang="en-US" dirty="0">
                <a:cs typeface="Calibri"/>
              </a:rPr>
              <a:t>Centers for Disease Control and Prevention [CDC]. (2018, August 7). Protective Factors. </a:t>
            </a:r>
            <a:r>
              <a:rPr lang="en-US" dirty="0">
                <a:hlinkClick r:id="rId3"/>
              </a:rPr>
              <a:t>https://www.cdc.gov/healthyyouth/protective/index.htm</a:t>
            </a:r>
            <a:endParaRPr lang="en-US" dirty="0"/>
          </a:p>
          <a:p>
            <a:pPr marL="171450" indent="-171450">
              <a:buFont typeface="Arial"/>
              <a:buChar char="•"/>
            </a:pPr>
            <a:r>
              <a:rPr lang="en-US" dirty="0"/>
              <a:t>International Society for Traumatic Stress Studies [ISTSS]. (2021). COVID-19: Trauma During Adulthood [Factsheet]. </a:t>
            </a:r>
            <a:r>
              <a:rPr lang="en-US" dirty="0">
                <a:hlinkClick r:id="rId4"/>
              </a:rPr>
              <a:t>https://istss.org/ISTSS_Main/media/Documents/Trauma-During-Adulthood-12-6-20.pdf</a:t>
            </a:r>
            <a:endParaRPr lang="en-US" dirty="0">
              <a:cs typeface="Calibri" panose="020F0502020204030204"/>
            </a:endParaRPr>
          </a:p>
          <a:p>
            <a:pPr marL="171450" indent="-171450">
              <a:buFont typeface="Arial"/>
              <a:buChar char="•"/>
            </a:pPr>
            <a:r>
              <a:rPr lang="en-US" dirty="0">
                <a:cs typeface="Calibri" panose="020F0502020204030204"/>
              </a:rPr>
              <a:t>SAMHSA. (2019, July 18). Risk and Protective Factors. </a:t>
            </a:r>
            <a:r>
              <a:rPr lang="en-US" dirty="0">
                <a:hlinkClick r:id="rId5"/>
              </a:rPr>
              <a:t>https://www.samhsa.gov/sites/default/files/20190718-samhsa-risk-protective-factors.pdf</a:t>
            </a:r>
            <a:endParaRPr lang="en-US" dirty="0">
              <a:cs typeface="Calibri"/>
              <a:hlinkClick r:id="rId5"/>
            </a:endParaRPr>
          </a:p>
          <a:p>
            <a:pPr marL="171450" indent="-171450">
              <a:buFont typeface="Arial"/>
              <a:buChar char="•"/>
            </a:pPr>
            <a:endParaRPr lang="en-US" dirty="0">
              <a:cs typeface="Calibri" panose="020F0502020204030204"/>
            </a:endParaRPr>
          </a:p>
          <a:p>
            <a:pPr marL="171450" indent="-171450">
              <a:buFont typeface="Arial"/>
              <a:buChar char="•"/>
            </a:pPr>
            <a:endParaRPr lang="en-US" dirty="0">
              <a:cs typeface="Calibri" panose="020F0502020204030204"/>
            </a:endParaRPr>
          </a:p>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4</a:t>
            </a:fld>
            <a:endParaRPr lang="en-US"/>
          </a:p>
        </p:txBody>
      </p:sp>
    </p:spTree>
    <p:extLst>
      <p:ext uri="{BB962C8B-B14F-4D97-AF65-F5344CB8AC3E}">
        <p14:creationId xmlns:p14="http://schemas.microsoft.com/office/powerpoint/2010/main" val="258643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t>PROTECTIVE FACTORS: Stages of Life. </a:t>
            </a:r>
          </a:p>
          <a:p>
            <a:r>
              <a:rPr lang="en-US" sz="1100" b="0" dirty="0">
                <a:cs typeface="Calibri"/>
              </a:rPr>
              <a:t>Level: </a:t>
            </a:r>
            <a:r>
              <a:rPr lang="en-US" sz="1100" dirty="0">
                <a:cs typeface="Calibri"/>
              </a:rPr>
              <a:t>Intermediate/Clinical</a:t>
            </a:r>
            <a:endParaRPr lang="en-US" sz="1100" dirty="0"/>
          </a:p>
          <a:p>
            <a:endParaRPr lang="en-US" sz="1100" b="1" dirty="0"/>
          </a:p>
          <a:p>
            <a:pPr algn="l" rtl="0" fontAlgn="base"/>
            <a:r>
              <a:rPr lang="en-US" sz="1800" b="1" i="0" u="none" strike="noStrike" dirty="0">
                <a:solidFill>
                  <a:srgbClr val="000000"/>
                </a:solidFill>
                <a:effectLst/>
                <a:latin typeface="Calibri" panose="020F0502020204030204" pitchFamily="34" charset="0"/>
              </a:rPr>
              <a:t>Discussion</a:t>
            </a:r>
            <a:r>
              <a:rPr lang="en-US" sz="1800" b="0" i="0" dirty="0">
                <a:solidFill>
                  <a:srgbClr val="444444"/>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National Research Council and Institute for Medicine summarize the risk and protective factors for developing mental, emotional and behavioral disorders.  This slide pulls some of the major protective factors and main points from their Infographic.  The NCTSN, Core Concept number 7  states that Protective and Promotive factors can reduce the adverse impact of trauma.  The presence and strength of promotive and protective factors, before, during and after traumatic events  enhance a child’s ability to resist or recover from harmful affects.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 infancy, the things that are protective are mastery of communication and language skills, the presence of reliable and responsive caregivers and access to high quality childcare and adequate socioeconomic resources for the family.  In middle childhood, the ability to make friends and good peer relationships and Extended family support are important.  When we look at school we know that mastery of academic skills and school engagement are important protective factors.  More specifically positive teacher expectations, strong classroom management and partnerships between the school and family.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 adolescence the research shows that engagement and connection with peers, in school, </a:t>
            </a:r>
            <a:r>
              <a:rPr lang="en-US" sz="1800" b="0" i="0" u="none" strike="noStrike" dirty="0" err="1">
                <a:solidFill>
                  <a:srgbClr val="000000"/>
                </a:solidFill>
                <a:effectLst/>
                <a:latin typeface="Calibri" panose="020F0502020204030204" pitchFamily="34" charset="0"/>
              </a:rPr>
              <a:t>athleics</a:t>
            </a:r>
            <a:r>
              <a:rPr lang="en-US" sz="1800" b="0" i="0" u="none" strike="noStrike" dirty="0">
                <a:solidFill>
                  <a:srgbClr val="000000"/>
                </a:solidFill>
                <a:effectLst/>
                <a:latin typeface="Calibri" panose="020F0502020204030204" pitchFamily="34" charset="0"/>
              </a:rPr>
              <a:t>, employment, religion or culture are protective, specifically being engaged in two or more is most protective.  Additionally, the research shows that having mentors and supports for developing skills and interests is protective.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Finally in early adulthood, which extends into the mid and sometimes late 20s opportunities for school and work are protective, this includes future and achievement oriented focuses also are protective.  As in all of the other developmental areas connection and relationships are protective and in this developmental phase this includes those outside of the family.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We keep coming back to these protective and resilience focused factors because developing and supporting protective and promotive factors is as important as intervening with the trauma.  If you are a trauma therapist and focus only on working with the individual you may miss completely what is most needed – specifically these protections</a:t>
            </a:r>
            <a:endParaRPr lang="en-US" sz="1800" b="0" i="0" dirty="0">
              <a:solidFill>
                <a:srgbClr val="444444"/>
              </a:solidFill>
              <a:effectLst/>
              <a:latin typeface="Arial" panose="020B0604020202020204" pitchFamily="34" charset="0"/>
            </a:endParaRPr>
          </a:p>
          <a:p>
            <a:endParaRPr lang="en-US" sz="1100" dirty="0"/>
          </a:p>
          <a:p>
            <a:r>
              <a:rPr lang="en-US" sz="1100" b="1" dirty="0"/>
              <a:t>Handout</a:t>
            </a:r>
            <a:r>
              <a:rPr lang="en-US" sz="1100" dirty="0"/>
              <a:t>:</a:t>
            </a:r>
          </a:p>
          <a:p>
            <a:pPr algn="l" rtl="0" fontAlgn="base"/>
            <a:r>
              <a:rPr lang="en-US" sz="1800" b="0" i="0" u="none" strike="noStrike" dirty="0">
                <a:solidFill>
                  <a:srgbClr val="000000"/>
                </a:solidFill>
                <a:effectLst/>
                <a:latin typeface="Calibri" panose="020F0502020204030204" pitchFamily="34" charset="0"/>
              </a:rPr>
              <a:t>Risk and Protective Factors for Mental, Emotional, and Behavioral Disorders Across the Life Cycle, Institute of Medicine, US DHHS</a:t>
            </a:r>
            <a:r>
              <a:rPr lang="en-US" sz="1800" b="0" i="0" dirty="0">
                <a:solidFill>
                  <a:srgbClr val="444444"/>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800" b="0" i="0" u="sng" strike="noStrike" dirty="0">
                <a:solidFill>
                  <a:srgbClr val="0563C1"/>
                </a:solidFill>
                <a:effectLst/>
                <a:latin typeface="Calibri" panose="020F0502020204030204" pitchFamily="34" charset="0"/>
                <a:hlinkClick r:id="rId3"/>
              </a:rPr>
              <a:t>https://mnprc.org/wp-content/uploads/2019/01/IOM_Matrix_8-5x11_FINAL.pdf</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Sources</a:t>
            </a:r>
            <a:r>
              <a:rPr lang="en-US" sz="1100"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National Child Traumatic Stress Network. (2012). </a:t>
            </a:r>
            <a:r>
              <a:rPr lang="en-US" sz="1600" b="0" i="0" u="none" strike="noStrike" dirty="0">
                <a:solidFill>
                  <a:srgbClr val="000000"/>
                </a:solidFill>
                <a:effectLst/>
                <a:latin typeface="Calibri" panose="020F0502020204030204" pitchFamily="34" charset="0"/>
              </a:rPr>
              <a:t>NCTSN Core Concepts for Understanding Traumatic Stress Responses in Children and Adolescents </a:t>
            </a:r>
            <a:r>
              <a:rPr lang="en-US" sz="1600" b="0" i="0" u="none" strike="noStrike" dirty="0">
                <a:solidFill>
                  <a:srgbClr val="444444"/>
                </a:solidFill>
                <a:effectLst/>
                <a:latin typeface="Calibri" panose="020F0502020204030204" pitchFamily="34" charset="0"/>
              </a:rPr>
              <a:t>. </a:t>
            </a:r>
            <a:r>
              <a:rPr lang="en-US" sz="1400" b="0" i="0" u="sng" strike="noStrike" dirty="0">
                <a:solidFill>
                  <a:srgbClr val="0563C1"/>
                </a:solidFill>
                <a:effectLst/>
                <a:latin typeface="Calibri" panose="020F0502020204030204" pitchFamily="34" charset="0"/>
                <a:hlinkClick r:id="rId4"/>
              </a:rPr>
              <a:t>https://www.nctsn.org/resources/12-core-concepts-concepts-understanding-traumatic-stress-responses-children-and-families</a:t>
            </a:r>
            <a:r>
              <a:rPr lang="en-US" sz="1400" b="0" i="0" u="none" strike="noStrike" dirty="0">
                <a:solidFill>
                  <a:srgbClr val="000000"/>
                </a:solidFill>
                <a:effectLst/>
                <a:latin typeface="Calibri" panose="020F0502020204030204" pitchFamily="34" charset="0"/>
              </a:rPr>
              <a:t> </a:t>
            </a: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National Research Council and Institute of Medicine. (2009). Preventing mental, emotional, and behavioral disorders among young people: Progress and possibilities. Washington, DC: The National Academies Press.</a:t>
            </a: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U.S. Department of Health and Human Services. (n.d.). Risk and Protective Factors for Mental, Emotional, and Behavioral Disorders Across the Life Cycle. https://mnprc.org/wp-content/uploads/2019/01/IOM_Matrix_8-5x11_FINAL.pdf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Sourced from: Williams-</a:t>
            </a:r>
            <a:r>
              <a:rPr lang="en-US" sz="1100" dirty="0" err="1"/>
              <a:t>Hecksel</a:t>
            </a:r>
            <a:r>
              <a:rPr lang="en-US" sz="1100" dirty="0"/>
              <a:t>, C. (2021, Nov 1). Trauma Informed Teaching. [PowerPoint]. </a:t>
            </a:r>
          </a:p>
          <a:p>
            <a:endParaRPr lang="en-US" sz="110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5776548-AB47-4C27-A112-871170BCE75C}" type="slidenum">
              <a:rPr lang="en-US" smtClean="0"/>
              <a:t>5</a:t>
            </a:fld>
            <a:endParaRPr lang="en-US"/>
          </a:p>
        </p:txBody>
      </p:sp>
    </p:spTree>
    <p:extLst>
      <p:ext uri="{BB962C8B-B14F-4D97-AF65-F5344CB8AC3E}">
        <p14:creationId xmlns:p14="http://schemas.microsoft.com/office/powerpoint/2010/main" val="302659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RESILIENCE: Promoting Resilience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cs typeface="Calibri"/>
              </a:rPr>
              <a:t>Level: </a:t>
            </a:r>
            <a:r>
              <a:rPr lang="en-US" sz="1200" dirty="0">
                <a:cs typeface="Calibri"/>
              </a:rPr>
              <a:t>Intermediate/Clinical</a:t>
            </a:r>
            <a:endParaRPr lang="en-US" b="1" dirty="0"/>
          </a:p>
          <a:p>
            <a:endParaRPr lang="en-US" dirty="0"/>
          </a:p>
          <a:p>
            <a:r>
              <a:rPr lang="en-US" b="1" dirty="0"/>
              <a:t>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have noticed that a lot of risk and protective factors are about our family, neighborhood growing up, and other things that we can’t necessarily help. So does that mean that we are destined to a particular fate on the resiliency curve? Not necessarily.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a refresher, </a:t>
            </a:r>
            <a:r>
              <a:rPr lang="en-US" u="sng" dirty="0"/>
              <a:t>Resilience</a:t>
            </a:r>
            <a:r>
              <a:rPr lang="en-US" dirty="0"/>
              <a:t> is the process of adapting to trauma and adversity; the ability to bounce back, or return to the level of functioning before the trauma/adversity occurred (The Institute on Trauma and Trauma-Informed Care, 2021). Resilience involves behaviors, thoughts, and actions that can be learned and developed in anyone—at any stage of learning and life (American Psychological Association, 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Aspects of resiliency that we can learn and encourage in others include:</a:t>
            </a:r>
          </a:p>
          <a:p>
            <a:pPr marL="171450" indent="-171450">
              <a:buFont typeface="Arial" panose="020B0604020202020204" pitchFamily="34" charset="0"/>
              <a:buChar char="•"/>
            </a:pPr>
            <a:r>
              <a:rPr lang="en-US" dirty="0"/>
              <a:t>Coping flexibility: , people often move between actively processing the event and using adaptive behaviors to distract themselves, remain optimistic, and focus on moving past the event which research suggests is associated with resilient outcomes </a:t>
            </a:r>
            <a:r>
              <a:rPr lang="en-US" b="0" dirty="0"/>
              <a:t>(</a:t>
            </a:r>
            <a:r>
              <a:rPr lang="en-US" b="0" dirty="0" err="1"/>
              <a:t>Bonanno</a:t>
            </a:r>
            <a:r>
              <a:rPr lang="en-US" b="0" dirty="0"/>
              <a:t> et al., 2011; </a:t>
            </a:r>
            <a:r>
              <a:rPr lang="en-US" b="0" dirty="0" err="1"/>
              <a:t>Galatzer</a:t>
            </a:r>
            <a:r>
              <a:rPr lang="en-US" b="0" dirty="0"/>
              <a:t>-Levy et al., 2012). </a:t>
            </a:r>
          </a:p>
          <a:p>
            <a:pPr marL="171450" indent="-171450">
              <a:buFont typeface="Arial" panose="020B0604020202020204" pitchFamily="34" charset="0"/>
              <a:buChar char="•"/>
            </a:pPr>
            <a:r>
              <a:rPr lang="en-US" dirty="0"/>
              <a:t>Social networks: Protective factors help individuals who have experienced trauma be resilient by acting as buffers against risk factors (e.g., trauma exposure). Social support has been shown to be an especially important protective factor for traumatized students. The quality of the social network was more important than quantity </a:t>
            </a:r>
            <a:r>
              <a:rPr lang="en-US" b="0" dirty="0" err="1"/>
              <a:t>Galatzer</a:t>
            </a:r>
            <a:r>
              <a:rPr lang="en-US" b="0" dirty="0"/>
              <a:t>-Levy et al. (2012)</a:t>
            </a:r>
          </a:p>
          <a:p>
            <a:pPr marL="171450" indent="-171450">
              <a:buFont typeface="Arial" panose="020B0604020202020204" pitchFamily="34" charset="0"/>
              <a:buChar char="•"/>
            </a:pPr>
            <a:r>
              <a:rPr lang="en-US" dirty="0"/>
              <a:t>Social and emotional learning: SEL skills can be learned throughout the life, meaning people can keep healing and growing at any stage. The environment where this can happen is where a sense of belonging, perseverance, and self-regulation, are likely to flourish (Tough, 2016; Greenberg, Wortman, &amp; Stone, 1996).</a:t>
            </a:r>
          </a:p>
          <a:p>
            <a:endParaRPr lang="en-US" dirty="0"/>
          </a:p>
          <a:p>
            <a:endParaRPr lang="en-US" dirty="0"/>
          </a:p>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dirty="0"/>
              <a:t>American Psychological Association. (n.d.). The road to resilience. Retrieved from http://www.apa.org/helpcenter/road-resilience.aspx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Bonanno</a:t>
            </a:r>
            <a:r>
              <a:rPr lang="en-US" dirty="0"/>
              <a:t>, G. A., Pat-</a:t>
            </a:r>
            <a:r>
              <a:rPr lang="en-US" dirty="0" err="1"/>
              <a:t>Horenczyk</a:t>
            </a:r>
            <a:r>
              <a:rPr lang="en-US" dirty="0"/>
              <a:t>, R., &amp; Noll, J. (2011). Coping flexibility and trauma: The Perceived Ability to Cope With Trauma (PACT) scale. Psychological Trauma: Theory, Research, Practice, and Policy, 3(2), 117–129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Davidson, S. (2017, Aug). Trauma-Informed Practices for Postsecondary Education: A Guide. Education Northwest. https://educationnorthwest.org/resources/trauma-informed-practices-postsecondary-education-guide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Galatzer</a:t>
            </a:r>
            <a:r>
              <a:rPr lang="en-US" dirty="0"/>
              <a:t>-Levy, I. R., Burton, C. L., &amp; </a:t>
            </a:r>
            <a:r>
              <a:rPr lang="en-US" dirty="0" err="1"/>
              <a:t>Bonanno</a:t>
            </a:r>
            <a:r>
              <a:rPr lang="en-US" dirty="0"/>
              <a:t>, G. A. (2012). Coping flexibility, potentially traumatic life events, and resilience: A prospective study of college student adjustment. Journal of Social and Clinical Psychology, 31(6), 542–567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Greenberg, M. A., Wortman, C. B., &amp; Stone, A. A. (1996). Emotional expression and physical heath: Revising traumatic memories or fostering self-regulation? Journal of Personality and Social Psychology, 71(3), 588–602.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Institute on Trauma and Trauma-Informed Care. (2021, October). Trauma-Informed Organizational Change Manual. University at Buffalo School of Social Work. http://socialwork.buffalo.edu/social-research/institutes-centers/institute-on-trauma-and-trauma-informed-care/Trauma-Informed-Organizational-Change-Manual0.html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Teicher</a:t>
            </a:r>
            <a:r>
              <a:rPr lang="en-US" dirty="0"/>
              <a:t>, M. H., Andersen, S. L., </a:t>
            </a:r>
            <a:r>
              <a:rPr lang="en-US" dirty="0" err="1"/>
              <a:t>Polcari</a:t>
            </a:r>
            <a:r>
              <a:rPr lang="en-US" dirty="0"/>
              <a:t>, A., Anderson, C. M., </a:t>
            </a:r>
            <a:r>
              <a:rPr lang="en-US" dirty="0" err="1"/>
              <a:t>Navalta</a:t>
            </a:r>
            <a:r>
              <a:rPr lang="en-US" dirty="0"/>
              <a:t>, C. P., &amp; Kim, D. M. (2003). The neurobiological consequences of early stress and childhood maltreatment. Neuroscience &amp; Biobehavioral Reviews, 27(1/2), 33–44.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Tough, P. (2016). Helping children succeed: What works and why. Boston, MA: Houghton Mifflin Harcourt.</a:t>
            </a:r>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6</a:t>
            </a:fld>
            <a:endParaRPr lang="en-US"/>
          </a:p>
        </p:txBody>
      </p:sp>
    </p:spTree>
    <p:extLst>
      <p:ext uri="{BB962C8B-B14F-4D97-AF65-F5344CB8AC3E}">
        <p14:creationId xmlns:p14="http://schemas.microsoft.com/office/powerpoint/2010/main" val="143715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RESILIENCE: Promoting Resilience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cs typeface="Calibri"/>
              </a:rPr>
              <a:t>Level: </a:t>
            </a:r>
            <a:r>
              <a:rPr lang="en-US" sz="1200" dirty="0">
                <a:cs typeface="Calibri"/>
              </a:rPr>
              <a:t>Intermediate/Clinical</a:t>
            </a:r>
            <a:endParaRPr lang="en-US" b="1" dirty="0"/>
          </a:p>
          <a:p>
            <a:endParaRPr lang="en-US" dirty="0"/>
          </a:p>
          <a:p>
            <a:r>
              <a:rPr lang="en-US" b="1" dirty="0"/>
              <a:t>Discussion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Aspects of resiliency that we can learn and encourage in others include:</a:t>
            </a:r>
          </a:p>
          <a:p>
            <a:pPr marL="171450" indent="-171450">
              <a:buFont typeface="Arial" panose="020B0604020202020204" pitchFamily="34" charset="0"/>
              <a:buChar char="•"/>
            </a:pPr>
            <a:r>
              <a:rPr lang="en-US" dirty="0"/>
              <a:t>Coping flexibility: , people often move between actively processing the event and using adaptive behaviors to distract themselves, remain optimistic, and focus on moving past the event which research suggests is associated with resilient outcomes </a:t>
            </a:r>
            <a:r>
              <a:rPr lang="en-US" b="0" dirty="0"/>
              <a:t>(</a:t>
            </a:r>
            <a:r>
              <a:rPr lang="en-US" b="0" dirty="0" err="1"/>
              <a:t>Bonanno</a:t>
            </a:r>
            <a:r>
              <a:rPr lang="en-US" b="0" dirty="0"/>
              <a:t> et al., 2011; </a:t>
            </a:r>
            <a:r>
              <a:rPr lang="en-US" b="0" dirty="0" err="1"/>
              <a:t>Galatzer</a:t>
            </a:r>
            <a:r>
              <a:rPr lang="en-US" b="0" dirty="0"/>
              <a:t>-Levy et al., 2012). </a:t>
            </a:r>
          </a:p>
          <a:p>
            <a:pPr marL="171450" indent="-171450">
              <a:buFont typeface="Arial" panose="020B0604020202020204" pitchFamily="34" charset="0"/>
              <a:buChar char="•"/>
            </a:pPr>
            <a:r>
              <a:rPr lang="en-US" dirty="0"/>
              <a:t>Social networks: Protective factors help individuals who have experienced trauma be resilient by acting as buffers against risk factors (e.g., trauma exposure). Social support has been shown to be an especially important protective factor for traumatized students. The quality of the social network was more important than quantity </a:t>
            </a:r>
            <a:r>
              <a:rPr lang="en-US" b="0" dirty="0" err="1"/>
              <a:t>Galatzer</a:t>
            </a:r>
            <a:r>
              <a:rPr lang="en-US" b="0" dirty="0"/>
              <a:t>-Levy et al. (2012)</a:t>
            </a:r>
          </a:p>
          <a:p>
            <a:pPr marL="171450" indent="-171450">
              <a:buFont typeface="Arial" panose="020B0604020202020204" pitchFamily="34" charset="0"/>
              <a:buChar char="•"/>
            </a:pPr>
            <a:r>
              <a:rPr lang="en-US" dirty="0"/>
              <a:t>Social and emotional learning: SEL skills can be learned throughout the life, meaning people can keep healing and growing at any stage. The environment where this can happen is where a sense of belonging, perseverance, and self-regulation, are likely to flourish (Tough, 2016; Greenberg, Wortman, &amp; Stone, 1996).</a:t>
            </a:r>
          </a:p>
          <a:p>
            <a:endParaRPr lang="en-US" dirty="0"/>
          </a:p>
          <a:p>
            <a:r>
              <a:rPr lang="en-US" b="1" dirty="0"/>
              <a:t>Discussion Questions: </a:t>
            </a:r>
          </a:p>
          <a:p>
            <a:pPr marL="171450" indent="-171450">
              <a:buFont typeface="Arial" panose="020B0604020202020204" pitchFamily="34" charset="0"/>
              <a:buChar char="•"/>
            </a:pPr>
            <a:r>
              <a:rPr lang="en-US" dirty="0"/>
              <a:t>What area would be the best fit with your organization/department to foster for the promotion of resilience of students? </a:t>
            </a:r>
          </a:p>
          <a:p>
            <a:pPr marL="171450" indent="-171450">
              <a:buFont typeface="Arial" panose="020B0604020202020204" pitchFamily="34" charset="0"/>
              <a:buChar char="•"/>
            </a:pPr>
            <a:r>
              <a:rPr lang="en-US" dirty="0"/>
              <a:t>How does your organizational culture promote these dimensions of wellness and resilience? Which areas are satisfactory or thriving? Which could improve? </a:t>
            </a:r>
          </a:p>
          <a:p>
            <a:pPr marL="171450" indent="-171450">
              <a:buFont typeface="Arial" panose="020B0604020202020204" pitchFamily="34" charset="0"/>
              <a:buChar char="•"/>
            </a:pPr>
            <a:r>
              <a:rPr lang="en-US" dirty="0"/>
              <a:t>What examples on campus do you think of how MSU has promoted resilience in students by addressing these dimensions? What areas do you see need in? </a:t>
            </a:r>
          </a:p>
          <a:p>
            <a:endParaRPr lang="en-US" dirty="0"/>
          </a:p>
          <a:p>
            <a:endParaRPr lang="en-US" dirty="0"/>
          </a:p>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dirty="0"/>
              <a:t>American Psychological Association. (n.d.). The road to resilience. Retrieved from http://www.apa.org/helpcenter/road-resilience.aspx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Bonanno</a:t>
            </a:r>
            <a:r>
              <a:rPr lang="en-US" dirty="0"/>
              <a:t>, G. A., Pat-</a:t>
            </a:r>
            <a:r>
              <a:rPr lang="en-US" dirty="0" err="1"/>
              <a:t>Horenczyk</a:t>
            </a:r>
            <a:r>
              <a:rPr lang="en-US" dirty="0"/>
              <a:t>, R., &amp; Noll, J. (2011). Coping flexibility and trauma: The Perceived Ability to Cope With Trauma (PACT) scale. Psychological Trauma: Theory, Research, Practice, and Policy, 3(2), 117–129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Davidson, S. (2017, Aug). Trauma-Informed Practices for Postsecondary Education: A Guide. Education Northwest. https://educationnorthwest.org/resources/trauma-informed-practices-postsecondary-education-guide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Galatzer</a:t>
            </a:r>
            <a:r>
              <a:rPr lang="en-US" dirty="0"/>
              <a:t>-Levy, I. R., Burton, C. L., &amp; </a:t>
            </a:r>
            <a:r>
              <a:rPr lang="en-US" dirty="0" err="1"/>
              <a:t>Bonanno</a:t>
            </a:r>
            <a:r>
              <a:rPr lang="en-US" dirty="0"/>
              <a:t>, G. A. (2012). Coping flexibility, potentially traumatic life events, and resilience: A prospective study of college student adjustment. Journal of Social and Clinical Psychology, 31(6), 542–567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Greenberg, M. A., Wortman, C. B., &amp; Stone, A. A. (1996). Emotional expression and physical heath: Revising traumatic memories or fostering self-regulation? Journal of Personality and Social Psychology, 71(3), 588–602.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Institute on Trauma and Trauma-Informed Care. (2021, October). Trauma-Informed Organizational Change Manual. University at Buffalo School of Social Work. http://socialwork.buffalo.edu/social-research/institutes-centers/institute-on-trauma-and-trauma-informed-care/Trauma-Informed-Organizational-Change-Manual0.html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Teicher</a:t>
            </a:r>
            <a:r>
              <a:rPr lang="en-US" dirty="0"/>
              <a:t>, M. H., Andersen, S. L., </a:t>
            </a:r>
            <a:r>
              <a:rPr lang="en-US" dirty="0" err="1"/>
              <a:t>Polcari</a:t>
            </a:r>
            <a:r>
              <a:rPr lang="en-US" dirty="0"/>
              <a:t>, A., Anderson, C. M., </a:t>
            </a:r>
            <a:r>
              <a:rPr lang="en-US" dirty="0" err="1"/>
              <a:t>Navalta</a:t>
            </a:r>
            <a:r>
              <a:rPr lang="en-US" dirty="0"/>
              <a:t>, C. P., &amp; Kim, D. M. (2003). The neurobiological consequences of early stress and childhood maltreatment. Neuroscience &amp; Biobehavioral Reviews, 27(1/2), 33–44.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Tough, P. (2016). Helping children succeed: What works and why. Boston, MA: Houghton Mifflin Harcourt.</a:t>
            </a:r>
          </a:p>
          <a:p>
            <a:endParaRPr lang="en-US" dirty="0"/>
          </a:p>
        </p:txBody>
      </p:sp>
      <p:sp>
        <p:nvSpPr>
          <p:cNvPr id="4" name="Slide Number Placeholder 3"/>
          <p:cNvSpPr>
            <a:spLocks noGrp="1"/>
          </p:cNvSpPr>
          <p:nvPr>
            <p:ph type="sldNum" sz="quarter" idx="5"/>
          </p:nvPr>
        </p:nvSpPr>
        <p:spPr/>
        <p:txBody>
          <a:bodyPr/>
          <a:lstStyle/>
          <a:p>
            <a:fld id="{687098B9-E14D-4218-8D9A-7EB382175B19}" type="slidenum">
              <a:rPr lang="en-US" smtClean="0"/>
              <a:t>7</a:t>
            </a:fld>
            <a:endParaRPr lang="en-US"/>
          </a:p>
        </p:txBody>
      </p:sp>
    </p:spTree>
    <p:extLst>
      <p:ext uri="{BB962C8B-B14F-4D97-AF65-F5344CB8AC3E}">
        <p14:creationId xmlns:p14="http://schemas.microsoft.com/office/powerpoint/2010/main" val="891121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5D8FD7-50FB-42C8-B0F2-6C4EDC5C3B8E}"/>
              </a:ext>
            </a:extLst>
          </p:cNvPr>
          <p:cNvSpPr/>
          <p:nvPr userDrawn="1"/>
        </p:nvSpPr>
        <p:spPr>
          <a:xfrm>
            <a:off x="0" y="0"/>
            <a:ext cx="12192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1544"/>
          <a:stretch/>
        </p:blipFill>
        <p:spPr>
          <a:xfrm>
            <a:off x="4108522" y="1228437"/>
            <a:ext cx="7815173" cy="4775325"/>
          </a:xfrm>
          <a:prstGeom prst="rect">
            <a:avLst/>
          </a:prstGeom>
        </p:spPr>
      </p:pic>
      <p:sp>
        <p:nvSpPr>
          <p:cNvPr id="2" name="Title 1"/>
          <p:cNvSpPr>
            <a:spLocks noGrp="1"/>
          </p:cNvSpPr>
          <p:nvPr>
            <p:ph type="ctrTitle"/>
          </p:nvPr>
        </p:nvSpPr>
        <p:spPr>
          <a:xfrm>
            <a:off x="355178" y="1177549"/>
            <a:ext cx="5657151" cy="2387600"/>
          </a:xfrm>
          <a:prstGeom prst="rect">
            <a:avLst/>
          </a:prstGeom>
        </p:spPr>
        <p:txBody>
          <a:bodyPr anchor="b"/>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55178" y="3584650"/>
            <a:ext cx="5430047" cy="641121"/>
          </a:xfrm>
          <a:prstGeom prst="rect">
            <a:avLst/>
          </a:prstGeom>
        </p:spPr>
        <p:txBody>
          <a:bodyPr/>
          <a:lstStyle>
            <a:lvl1pPr marL="0" indent="0" algn="l">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32509553-3B66-4933-BB35-1D0DEB24776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87" y="6052976"/>
            <a:ext cx="4521314" cy="696200"/>
          </a:xfrm>
          <a:prstGeom prst="rect">
            <a:avLst/>
          </a:prstGeom>
        </p:spPr>
      </p:pic>
    </p:spTree>
    <p:extLst>
      <p:ext uri="{BB962C8B-B14F-4D97-AF65-F5344CB8AC3E}">
        <p14:creationId xmlns:p14="http://schemas.microsoft.com/office/powerpoint/2010/main" val="1329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075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4E1D-7D8C-48DA-A91B-7681B8957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E7DD9-EE60-4C56-BB6C-4133D09C0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7D51F-AD56-47E5-8E7A-B7C27DD0A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AECF9-8199-4D67-8E7F-07750D9C9092}"/>
              </a:ext>
            </a:extLst>
          </p:cNvPr>
          <p:cNvSpPr>
            <a:spLocks noGrp="1"/>
          </p:cNvSpPr>
          <p:nvPr>
            <p:ph type="dt" sz="half" idx="10"/>
          </p:nvPr>
        </p:nvSpPr>
        <p:spPr/>
        <p:txBody>
          <a:bodyPr/>
          <a:lstStyle/>
          <a:p>
            <a:fld id="{DC410804-27E3-430A-BB42-B831260DE39A}" type="datetime1">
              <a:rPr lang="en-US" smtClean="0"/>
              <a:t>8/29/2022</a:t>
            </a:fld>
            <a:endParaRPr lang="en-US"/>
          </a:p>
        </p:txBody>
      </p:sp>
      <p:sp>
        <p:nvSpPr>
          <p:cNvPr id="6" name="Footer Placeholder 5">
            <a:extLst>
              <a:ext uri="{FF2B5EF4-FFF2-40B4-BE49-F238E27FC236}">
                <a16:creationId xmlns:a16="http://schemas.microsoft.com/office/drawing/2014/main" id="{187EF481-7724-49B4-9B1E-429FB53F659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83B493BB-1BA6-4EA6-978D-025EE02C739E}"/>
              </a:ext>
            </a:extLst>
          </p:cNvPr>
          <p:cNvSpPr>
            <a:spLocks noGrp="1"/>
          </p:cNvSpPr>
          <p:nvPr>
            <p:ph type="sldNum" sz="quarter" idx="12"/>
          </p:nvPr>
        </p:nvSpPr>
        <p:spPr/>
        <p:txBody>
          <a:bodyPr/>
          <a:lstStyle/>
          <a:p>
            <a:fld id="{F3450C42-9A0B-4425-92C2-70FCF7C45734}" type="slidenum">
              <a:rPr lang="en-US" smtClean="0"/>
              <a:t>‹#›</a:t>
            </a:fld>
            <a:endParaRPr lang="en-US"/>
          </a:p>
        </p:txBody>
      </p:sp>
    </p:spTree>
    <p:extLst>
      <p:ext uri="{BB962C8B-B14F-4D97-AF65-F5344CB8AC3E}">
        <p14:creationId xmlns:p14="http://schemas.microsoft.com/office/powerpoint/2010/main" val="410741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3B23E5-03F6-4E72-8CA6-2E272A12F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388" y="199642"/>
            <a:ext cx="8441005" cy="6563569"/>
          </a:xfrm>
          <a:prstGeom prst="rect">
            <a:avLst/>
          </a:prstGeom>
        </p:spPr>
      </p:pic>
      <p:sp>
        <p:nvSpPr>
          <p:cNvPr id="9" name="Rectangle 8">
            <a:extLst>
              <a:ext uri="{FF2B5EF4-FFF2-40B4-BE49-F238E27FC236}">
                <a16:creationId xmlns:a16="http://schemas.microsoft.com/office/drawing/2014/main" id="{395D8FD7-50FB-42C8-B0F2-6C4EDC5C3B8E}"/>
              </a:ext>
            </a:extLst>
          </p:cNvPr>
          <p:cNvSpPr/>
          <p:nvPr userDrawn="1"/>
        </p:nvSpPr>
        <p:spPr>
          <a:xfrm flipV="1">
            <a:off x="0" y="6002088"/>
            <a:ext cx="12192000" cy="872744"/>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6560" y="2653798"/>
            <a:ext cx="7198120" cy="2102092"/>
          </a:xfrm>
          <a:prstGeom prst="rect">
            <a:avLst/>
          </a:prstGeom>
        </p:spPr>
        <p:txBody>
          <a:bodyPr anchor="t" anchorCtr="0"/>
          <a:lstStyle>
            <a:lvl1pPr algn="l">
              <a:defRPr sz="4800" b="1">
                <a:solidFill>
                  <a:srgbClr val="09503A"/>
                </a:solidFill>
              </a:defRPr>
            </a:lvl1pPr>
          </a:lstStyle>
          <a:p>
            <a:r>
              <a:rPr lang="en-US"/>
              <a:t>Click to edit Master title style</a:t>
            </a:r>
          </a:p>
        </p:txBody>
      </p:sp>
      <p:sp>
        <p:nvSpPr>
          <p:cNvPr id="3" name="Subtitle 2"/>
          <p:cNvSpPr>
            <a:spLocks noGrp="1"/>
          </p:cNvSpPr>
          <p:nvPr>
            <p:ph type="subTitle" idx="1"/>
          </p:nvPr>
        </p:nvSpPr>
        <p:spPr>
          <a:xfrm>
            <a:off x="737898" y="2131016"/>
            <a:ext cx="6589377" cy="565596"/>
          </a:xfrm>
          <a:prstGeom prst="rect">
            <a:avLst/>
          </a:prstGeom>
        </p:spPr>
        <p:txBody>
          <a:bodyPr anchor="b" anchorCtr="0"/>
          <a:lstStyle>
            <a:lvl1pPr marL="0" indent="0" algn="l">
              <a:buNone/>
              <a:defRPr sz="1600" cap="all" baseline="0">
                <a:solidFill>
                  <a:srgbClr val="095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9D5941BB-70FD-4091-9128-FC1F0CAF31A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607" y="0"/>
            <a:ext cx="4521314" cy="696200"/>
          </a:xfrm>
          <a:prstGeom prst="rect">
            <a:avLst/>
          </a:prstGeom>
        </p:spPr>
      </p:pic>
    </p:spTree>
    <p:extLst>
      <p:ext uri="{BB962C8B-B14F-4D97-AF65-F5344CB8AC3E}">
        <p14:creationId xmlns:p14="http://schemas.microsoft.com/office/powerpoint/2010/main" val="306346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18035" y="2372009"/>
            <a:ext cx="662652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01AD3985-BEF1-41FA-A193-A94C928DD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003" r="28504"/>
          <a:stretch/>
        </p:blipFill>
        <p:spPr>
          <a:xfrm>
            <a:off x="7745507" y="836147"/>
            <a:ext cx="4446493" cy="6027998"/>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5" hasCustomPrompt="1"/>
          </p:nvPr>
        </p:nvSpPr>
        <p:spPr>
          <a:xfrm>
            <a:off x="7886601" y="2405773"/>
            <a:ext cx="4126105" cy="4354672"/>
          </a:xfrm>
          <a:prstGeom prst="rect">
            <a:avLst/>
          </a:prstGeom>
        </p:spPr>
        <p:txBody>
          <a:bodyPr lIns="38396" tIns="19198" rIns="38396" bIns="19198">
            <a:normAutofit/>
          </a:bodyPr>
          <a:lstStyle>
            <a:lvl1pPr marL="0" indent="0">
              <a:lnSpc>
                <a:spcPct val="150000"/>
              </a:lnSpc>
              <a:spcBef>
                <a:spcPts val="0"/>
              </a:spcBef>
              <a:buNone/>
              <a:defRPr sz="2800">
                <a:solidFill>
                  <a:schemeClr val="bg1"/>
                </a:solidFill>
                <a:latin typeface="+mn-lt"/>
              </a:defRPr>
            </a:lvl1pPr>
            <a:lvl2pPr marL="457200" indent="0">
              <a:lnSpc>
                <a:spcPct val="150000"/>
              </a:lnSpc>
              <a:spcBef>
                <a:spcPts val="0"/>
              </a:spcBef>
              <a:buNone/>
              <a:defRPr sz="2800">
                <a:solidFill>
                  <a:schemeClr val="bg1"/>
                </a:solidFill>
                <a:latin typeface="+mn-lt"/>
              </a:defRPr>
            </a:lvl2pPr>
            <a:lvl3pPr marL="914239" indent="0">
              <a:lnSpc>
                <a:spcPct val="150000"/>
              </a:lnSpc>
              <a:spcBef>
                <a:spcPts val="0"/>
              </a:spcBef>
              <a:buNone/>
              <a:defRPr sz="2800">
                <a:solidFill>
                  <a:schemeClr val="bg1"/>
                </a:solidFill>
                <a:latin typeface="+mn-lt"/>
              </a:defRPr>
            </a:lvl3pPr>
            <a:lvl4pPr marL="1371359" indent="0">
              <a:lnSpc>
                <a:spcPct val="150000"/>
              </a:lnSpc>
              <a:spcBef>
                <a:spcPts val="0"/>
              </a:spcBef>
              <a:buNone/>
              <a:defRPr sz="2800">
                <a:solidFill>
                  <a:schemeClr val="bg1"/>
                </a:solidFill>
                <a:latin typeface="+mn-lt"/>
              </a:defRPr>
            </a:lvl4pPr>
            <a:lvl5pPr marL="1828478" indent="0">
              <a:lnSpc>
                <a:spcPct val="150000"/>
              </a:lnSpc>
              <a:spcBef>
                <a:spcPts val="0"/>
              </a:spcBef>
              <a:buNone/>
              <a:defRPr sz="28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6" name="Graphic 15">
            <a:extLst>
              <a:ext uri="{FF2B5EF4-FFF2-40B4-BE49-F238E27FC236}">
                <a16:creationId xmlns:a16="http://schemas.microsoft.com/office/drawing/2014/main" id="{5C0ADE73-7985-4F30-8727-0E802D80A2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7014"/>
            <a:ext cx="4521314" cy="696200"/>
          </a:xfrm>
          <a:prstGeom prst="rect">
            <a:avLst/>
          </a:prstGeom>
        </p:spPr>
      </p:pic>
      <p:sp>
        <p:nvSpPr>
          <p:cNvPr id="14" name="Title 1">
            <a:extLst>
              <a:ext uri="{FF2B5EF4-FFF2-40B4-BE49-F238E27FC236}">
                <a16:creationId xmlns:a16="http://schemas.microsoft.com/office/drawing/2014/main" id="{F9223D29-9C71-4EE6-A41E-3C54DA54529D}"/>
              </a:ext>
            </a:extLst>
          </p:cNvPr>
          <p:cNvSpPr txBox="1">
            <a:spLocks/>
          </p:cNvSpPr>
          <p:nvPr userDrawn="1"/>
        </p:nvSpPr>
        <p:spPr>
          <a:xfrm>
            <a:off x="186515" y="1044575"/>
            <a:ext cx="10972800"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endParaRPr lang="en-US" dirty="0"/>
          </a:p>
        </p:txBody>
      </p:sp>
      <p:sp>
        <p:nvSpPr>
          <p:cNvPr id="17" name="Text Placeholder 4">
            <a:extLst>
              <a:ext uri="{FF2B5EF4-FFF2-40B4-BE49-F238E27FC236}">
                <a16:creationId xmlns:a16="http://schemas.microsoft.com/office/drawing/2014/main" id="{F4D8F09D-1FE2-433E-B936-09B12F15EF61}"/>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a:t>Subtitle</a:t>
            </a:r>
          </a:p>
        </p:txBody>
      </p:sp>
      <p:sp>
        <p:nvSpPr>
          <p:cNvPr id="18" name="Title 1">
            <a:extLst>
              <a:ext uri="{FF2B5EF4-FFF2-40B4-BE49-F238E27FC236}">
                <a16:creationId xmlns:a16="http://schemas.microsoft.com/office/drawing/2014/main" id="{0BA265CA-4838-40C1-AC0F-62FE26F4223B}"/>
              </a:ext>
            </a:extLst>
          </p:cNvPr>
          <p:cNvSpPr>
            <a:spLocks noGrp="1"/>
          </p:cNvSpPr>
          <p:nvPr>
            <p:ph type="title" hasCustomPrompt="1"/>
          </p:nvPr>
        </p:nvSpPr>
        <p:spPr>
          <a:xfrm>
            <a:off x="294582" y="1068357"/>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Tree>
    <p:extLst>
      <p:ext uri="{BB962C8B-B14F-4D97-AF65-F5344CB8AC3E}">
        <p14:creationId xmlns:p14="http://schemas.microsoft.com/office/powerpoint/2010/main" val="8700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3"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10972800"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0"/>
              </a:spcBef>
              <a:defRPr sz="2800">
                <a:latin typeface="+mn-lt"/>
              </a:defRPr>
            </a:lvl2pPr>
            <a:lvl3pPr marL="1371439" indent="-457200">
              <a:lnSpc>
                <a:spcPct val="150000"/>
              </a:lnSpc>
              <a:spcBef>
                <a:spcPts val="0"/>
              </a:spcBef>
              <a:buFont typeface="Arial" panose="020B0604020202020204" pitchFamily="34" charset="0"/>
              <a:buChar char="•"/>
              <a:defRPr sz="2800">
                <a:latin typeface="+mn-lt"/>
              </a:defRPr>
            </a:lvl3pPr>
            <a:lvl4pPr marL="1828559" indent="-457200">
              <a:lnSpc>
                <a:spcPct val="150000"/>
              </a:lnSpc>
              <a:spcBef>
                <a:spcPts val="0"/>
              </a:spcBef>
              <a:buFont typeface="Arial" panose="020B0604020202020204" pitchFamily="34" charset="0"/>
              <a:buChar char="•"/>
              <a:defRPr sz="2800">
                <a:latin typeface="+mn-lt"/>
              </a:defRPr>
            </a:lvl4pPr>
            <a:lvl5pPr marL="2285678" indent="-457200">
              <a:lnSpc>
                <a:spcPct val="150000"/>
              </a:lnSpc>
              <a:spcBef>
                <a:spcPts val="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
        <p:nvSpPr>
          <p:cNvPr id="14" name="Text Placeholder 4"/>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pic>
        <p:nvPicPr>
          <p:cNvPr id="9" name="Graphic 8">
            <a:extLst>
              <a:ext uri="{FF2B5EF4-FFF2-40B4-BE49-F238E27FC236}">
                <a16:creationId xmlns:a16="http://schemas.microsoft.com/office/drawing/2014/main" id="{C4CB34DE-AF53-45F0-9593-348E9A5E02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Tree>
    <p:extLst>
      <p:ext uri="{BB962C8B-B14F-4D97-AF65-F5344CB8AC3E}">
        <p14:creationId xmlns:p14="http://schemas.microsoft.com/office/powerpoint/2010/main" val="113831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hasCustomPrompt="1"/>
          </p:nvPr>
        </p:nvSpPr>
        <p:spPr>
          <a:xfrm>
            <a:off x="6628371" y="2390115"/>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9FC14139-4B81-4296-BED8-62833F3617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15" name="Text Placeholder 4">
            <a:extLst>
              <a:ext uri="{FF2B5EF4-FFF2-40B4-BE49-F238E27FC236}">
                <a16:creationId xmlns:a16="http://schemas.microsoft.com/office/drawing/2014/main" id="{BD6CBEEA-1362-4DA8-9E56-ECF53F2C98DE}"/>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4" name="Title 1">
            <a:extLst>
              <a:ext uri="{FF2B5EF4-FFF2-40B4-BE49-F238E27FC236}">
                <a16:creationId xmlns:a16="http://schemas.microsoft.com/office/drawing/2014/main" id="{48FC8C53-622E-4475-B564-37416E11DE2A}"/>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6827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2"/>
          <p:cNvSpPr>
            <a:spLocks noGrp="1"/>
          </p:cNvSpPr>
          <p:nvPr>
            <p:ph idx="1" hasCustomPrompt="1"/>
          </p:nvPr>
        </p:nvSpPr>
        <p:spPr>
          <a:xfrm>
            <a:off x="932328" y="2497873"/>
            <a:ext cx="5427080" cy="4262011"/>
          </a:xfrm>
          <a:prstGeom prst="rect">
            <a:avLst/>
          </a:prstGeom>
        </p:spPr>
        <p:txBody>
          <a:bodyPr lIns="38396" tIns="19198" rIns="38396" bIns="19198">
            <a:normAutofit/>
          </a:bodyPr>
          <a:lstStyle>
            <a:lvl1pPr marL="457200" indent="-457200">
              <a:lnSpc>
                <a:spcPct val="90000"/>
              </a:lnSpc>
              <a:buFont typeface="Arial" panose="020B0604020202020204" pitchFamily="34" charset="0"/>
              <a:buChar char="•"/>
              <a:defRPr sz="2800">
                <a:latin typeface="+mn-lt"/>
              </a:defRPr>
            </a:lvl1pPr>
            <a:lvl2pPr marL="914400" indent="-457200">
              <a:lnSpc>
                <a:spcPct val="150000"/>
              </a:lnSpc>
              <a:spcBef>
                <a:spcPts val="1200"/>
              </a:spcBef>
              <a:buFont typeface="Arial" panose="020B0604020202020204" pitchFamily="34" charset="0"/>
              <a:buChar char="•"/>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3"/>
          </p:nvPr>
        </p:nvSpPr>
        <p:spPr>
          <a:xfrm>
            <a:off x="6534151" y="916061"/>
            <a:ext cx="5670549" cy="5941940"/>
          </a:xfrm>
          <a:prstGeom prst="rect">
            <a:avLst/>
          </a:prstGeom>
        </p:spPr>
        <p:txBody>
          <a:bodyPr vert="horz"/>
          <a:lstStyle>
            <a:lvl1pPr marL="0" indent="0">
              <a:buNone/>
              <a:defRPr/>
            </a:lvl1pPr>
          </a:lstStyle>
          <a:p>
            <a:endParaRPr lang="en-US"/>
          </a:p>
        </p:txBody>
      </p:sp>
      <p:pic>
        <p:nvPicPr>
          <p:cNvPr id="10" name="Graphic 9">
            <a:extLst>
              <a:ext uri="{FF2B5EF4-FFF2-40B4-BE49-F238E27FC236}">
                <a16:creationId xmlns:a16="http://schemas.microsoft.com/office/drawing/2014/main" id="{111CFF04-26D7-4B8E-A6D3-1F02C64533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905"/>
            <a:ext cx="4521314" cy="696200"/>
          </a:xfrm>
          <a:prstGeom prst="rect">
            <a:avLst/>
          </a:prstGeom>
        </p:spPr>
      </p:pic>
      <p:sp>
        <p:nvSpPr>
          <p:cNvPr id="14" name="Text Placeholder 4">
            <a:extLst>
              <a:ext uri="{FF2B5EF4-FFF2-40B4-BE49-F238E27FC236}">
                <a16:creationId xmlns:a16="http://schemas.microsoft.com/office/drawing/2014/main" id="{1800EAB4-AAB2-4B15-A1D5-F0346B492361}"/>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6" name="Title 1">
            <a:extLst>
              <a:ext uri="{FF2B5EF4-FFF2-40B4-BE49-F238E27FC236}">
                <a16:creationId xmlns:a16="http://schemas.microsoft.com/office/drawing/2014/main" id="{EC233057-9D15-4F4B-AD41-FE481F530799}"/>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20120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11" name="Rectangle 10">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Graphic 5">
            <a:extLst>
              <a:ext uri="{FF2B5EF4-FFF2-40B4-BE49-F238E27FC236}">
                <a16:creationId xmlns:a16="http://schemas.microsoft.com/office/drawing/2014/main" id="{AABF577A-2A87-4607-AF9B-7736C3551B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5" name="Text Placeholder 4">
            <a:extLst>
              <a:ext uri="{FF2B5EF4-FFF2-40B4-BE49-F238E27FC236}">
                <a16:creationId xmlns:a16="http://schemas.microsoft.com/office/drawing/2014/main" id="{9636DF2A-F411-4E0B-84BD-BBB959E9A0FE}"/>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8" name="Title 1">
            <a:extLst>
              <a:ext uri="{FF2B5EF4-FFF2-40B4-BE49-F238E27FC236}">
                <a16:creationId xmlns:a16="http://schemas.microsoft.com/office/drawing/2014/main" id="{319D8329-86E1-4AAE-ADB1-BFB01D0E1826}"/>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347540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72009"/>
            <a:ext cx="1097280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439BD9ED-E234-4201-AF4E-11DD1D7AD2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32" y="7014"/>
            <a:ext cx="4521314" cy="696200"/>
          </a:xfrm>
          <a:prstGeom prst="rect">
            <a:avLst/>
          </a:prstGeom>
        </p:spPr>
      </p:pic>
      <p:sp>
        <p:nvSpPr>
          <p:cNvPr id="13" name="Text Placeholder 4">
            <a:extLst>
              <a:ext uri="{FF2B5EF4-FFF2-40B4-BE49-F238E27FC236}">
                <a16:creationId xmlns:a16="http://schemas.microsoft.com/office/drawing/2014/main" id="{B98B2EBC-2675-4102-85A3-E62369208696}"/>
              </a:ext>
            </a:extLst>
          </p:cNvPr>
          <p:cNvSpPr>
            <a:spLocks noGrp="1"/>
          </p:cNvSpPr>
          <p:nvPr>
            <p:ph type="body" sz="quarter" idx="15"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0" name="Title 1">
            <a:extLst>
              <a:ext uri="{FF2B5EF4-FFF2-40B4-BE49-F238E27FC236}">
                <a16:creationId xmlns:a16="http://schemas.microsoft.com/office/drawing/2014/main" id="{389D1C99-0CE0-4192-952E-3AA93B94C584}"/>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408005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78679F93-82CD-4B1E-8C8C-1DF2B6331815}" type="datetimeFigureOut">
              <a:rPr lang="en-US" smtClean="0"/>
              <a:t>8/29/2022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A4DBAD-BC86-41C3-AC38-2BF74EC4460D}" type="slidenum">
              <a:rPr lang="en-US" smtClean="0"/>
              <a:t>‹#›</a:t>
            </a:fld>
            <a:endParaRPr lang="en-US"/>
          </a:p>
        </p:txBody>
      </p:sp>
    </p:spTree>
    <p:extLst>
      <p:ext uri="{BB962C8B-B14F-4D97-AF65-F5344CB8AC3E}">
        <p14:creationId xmlns:p14="http://schemas.microsoft.com/office/powerpoint/2010/main" val="149302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17933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5" r:id="rId3"/>
    <p:sldLayoutId id="2147483866" r:id="rId4"/>
    <p:sldLayoutId id="2147483867" r:id="rId5"/>
    <p:sldLayoutId id="2147483869" r:id="rId6"/>
    <p:sldLayoutId id="2147483870" r:id="rId7"/>
    <p:sldLayoutId id="2147483881" r:id="rId8"/>
    <p:sldLayoutId id="2147483880" r:id="rId9"/>
    <p:sldLayoutId id="2147483883"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DF9828-931D-4884-8708-1C0BC60D33C1}"/>
              </a:ext>
            </a:extLst>
          </p:cNvPr>
          <p:cNvSpPr>
            <a:spLocks noGrp="1"/>
          </p:cNvSpPr>
          <p:nvPr>
            <p:ph type="ctrTitle"/>
          </p:nvPr>
        </p:nvSpPr>
        <p:spPr/>
        <p:txBody>
          <a:bodyPr/>
          <a:lstStyle/>
          <a:p>
            <a:r>
              <a:rPr lang="en-US" dirty="0"/>
              <a:t>Resilience</a:t>
            </a:r>
          </a:p>
        </p:txBody>
      </p:sp>
      <p:sp>
        <p:nvSpPr>
          <p:cNvPr id="2" name="Subtitle 1">
            <a:extLst>
              <a:ext uri="{FF2B5EF4-FFF2-40B4-BE49-F238E27FC236}">
                <a16:creationId xmlns:a16="http://schemas.microsoft.com/office/drawing/2014/main" id="{9CABE857-F92C-4563-B9A9-6013DD8D0D3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101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8FEA5-A42A-49A4-8B16-E381B257F025}"/>
              </a:ext>
            </a:extLst>
          </p:cNvPr>
          <p:cNvSpPr>
            <a:spLocks noGrp="1"/>
          </p:cNvSpPr>
          <p:nvPr>
            <p:ph idx="1"/>
          </p:nvPr>
        </p:nvSpPr>
        <p:spPr>
          <a:xfrm>
            <a:off x="918035" y="2372009"/>
            <a:ext cx="10972800" cy="4354672"/>
          </a:xfrm>
        </p:spPr>
        <p:txBody>
          <a:bodyPr vert="horz" lIns="91440" tIns="45720" rIns="91440" bIns="45720" rtlCol="0" anchor="t">
            <a:normAutofit/>
          </a:bodyPr>
          <a:lstStyle/>
          <a:p>
            <a:endParaRPr lang="en-US" dirty="0"/>
          </a:p>
          <a:p>
            <a:endParaRPr lang="en-US" dirty="0"/>
          </a:p>
        </p:txBody>
      </p:sp>
      <p:sp>
        <p:nvSpPr>
          <p:cNvPr id="11" name="Text Placeholder 10">
            <a:extLst>
              <a:ext uri="{FF2B5EF4-FFF2-40B4-BE49-F238E27FC236}">
                <a16:creationId xmlns:a16="http://schemas.microsoft.com/office/drawing/2014/main" id="{6849CDFD-45C3-44B3-A0B1-E3E933C5A25D}"/>
              </a:ext>
            </a:extLst>
          </p:cNvPr>
          <p:cNvSpPr>
            <a:spLocks noGrp="1"/>
          </p:cNvSpPr>
          <p:nvPr>
            <p:ph type="body" sz="quarter" idx="15"/>
          </p:nvPr>
        </p:nvSpPr>
        <p:spPr>
          <a:xfrm>
            <a:off x="185737" y="1666568"/>
            <a:ext cx="11704638" cy="416232"/>
          </a:xfrm>
        </p:spPr>
        <p:txBody>
          <a:bodyPr>
            <a:normAutofit fontScale="92500"/>
          </a:bodyPr>
          <a:lstStyle/>
          <a:p>
            <a:r>
              <a:rPr lang="en-US" dirty="0"/>
              <a:t>Why do some people develop trauma from the same event that others do not?</a:t>
            </a:r>
          </a:p>
        </p:txBody>
      </p:sp>
      <p:sp>
        <p:nvSpPr>
          <p:cNvPr id="2" name="Title 1">
            <a:extLst>
              <a:ext uri="{FF2B5EF4-FFF2-40B4-BE49-F238E27FC236}">
                <a16:creationId xmlns:a16="http://schemas.microsoft.com/office/drawing/2014/main" id="{C54AA43F-34D4-4781-A361-EB3DCA318499}"/>
              </a:ext>
            </a:extLst>
          </p:cNvPr>
          <p:cNvSpPr>
            <a:spLocks noGrp="1"/>
          </p:cNvSpPr>
          <p:nvPr>
            <p:ph type="title"/>
          </p:nvPr>
        </p:nvSpPr>
        <p:spPr>
          <a:xfrm>
            <a:off x="186515" y="1044575"/>
            <a:ext cx="10972800" cy="1037561"/>
          </a:xfrm>
        </p:spPr>
        <p:txBody>
          <a:bodyPr/>
          <a:lstStyle/>
          <a:p>
            <a:r>
              <a:rPr lang="en-US" dirty="0"/>
              <a:t>Resilience</a:t>
            </a:r>
          </a:p>
        </p:txBody>
      </p:sp>
      <p:pic>
        <p:nvPicPr>
          <p:cNvPr id="4" name="Picture 4" descr="Diagram&#10;&#10;Description automatically generated">
            <a:extLst>
              <a:ext uri="{FF2B5EF4-FFF2-40B4-BE49-F238E27FC236}">
                <a16:creationId xmlns:a16="http://schemas.microsoft.com/office/drawing/2014/main" id="{C9808F44-3249-43E3-852E-2A595A97D0A5}"/>
              </a:ext>
            </a:extLst>
          </p:cNvPr>
          <p:cNvPicPr>
            <a:picLocks noChangeAspect="1"/>
          </p:cNvPicPr>
          <p:nvPr/>
        </p:nvPicPr>
        <p:blipFill rotWithShape="1">
          <a:blip r:embed="rId3"/>
          <a:srcRect t="13170"/>
          <a:stretch/>
        </p:blipFill>
        <p:spPr>
          <a:xfrm>
            <a:off x="2322726" y="2144674"/>
            <a:ext cx="7218319" cy="4581564"/>
          </a:xfrm>
          <a:prstGeom prst="rect">
            <a:avLst/>
          </a:prstGeom>
        </p:spPr>
      </p:pic>
    </p:spTree>
    <p:extLst>
      <p:ext uri="{BB962C8B-B14F-4D97-AF65-F5344CB8AC3E}">
        <p14:creationId xmlns:p14="http://schemas.microsoft.com/office/powerpoint/2010/main" val="1032040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8FEA5-A42A-49A4-8B16-E381B257F025}"/>
              </a:ext>
            </a:extLst>
          </p:cNvPr>
          <p:cNvSpPr>
            <a:spLocks noGrp="1"/>
          </p:cNvSpPr>
          <p:nvPr>
            <p:ph idx="1"/>
          </p:nvPr>
        </p:nvSpPr>
        <p:spPr/>
        <p:txBody>
          <a:bodyPr vert="horz" lIns="91440" tIns="45720" rIns="91440" bIns="45720" rtlCol="0" anchor="t">
            <a:normAutofit/>
          </a:bodyPr>
          <a:lstStyle/>
          <a:p>
            <a:endParaRPr lang="en-US"/>
          </a:p>
          <a:p>
            <a:endParaRPr lang="en-US"/>
          </a:p>
        </p:txBody>
      </p:sp>
      <p:sp>
        <p:nvSpPr>
          <p:cNvPr id="2" name="Title 1">
            <a:extLst>
              <a:ext uri="{FF2B5EF4-FFF2-40B4-BE49-F238E27FC236}">
                <a16:creationId xmlns:a16="http://schemas.microsoft.com/office/drawing/2014/main" id="{C54AA43F-34D4-4781-A361-EB3DCA318499}"/>
              </a:ext>
            </a:extLst>
          </p:cNvPr>
          <p:cNvSpPr>
            <a:spLocks noGrp="1"/>
          </p:cNvSpPr>
          <p:nvPr>
            <p:ph type="title"/>
          </p:nvPr>
        </p:nvSpPr>
        <p:spPr/>
        <p:txBody>
          <a:bodyPr/>
          <a:lstStyle/>
          <a:p>
            <a:r>
              <a:rPr lang="en-US" dirty="0"/>
              <a:t>Resilience</a:t>
            </a:r>
          </a:p>
        </p:txBody>
      </p:sp>
      <p:pic>
        <p:nvPicPr>
          <p:cNvPr id="4" name="Picture 4" descr="Diagram&#10;&#10;Description automatically generated">
            <a:extLst>
              <a:ext uri="{FF2B5EF4-FFF2-40B4-BE49-F238E27FC236}">
                <a16:creationId xmlns:a16="http://schemas.microsoft.com/office/drawing/2014/main" id="{C9808F44-3249-43E3-852E-2A595A97D0A5}"/>
              </a:ext>
            </a:extLst>
          </p:cNvPr>
          <p:cNvPicPr>
            <a:picLocks noChangeAspect="1"/>
          </p:cNvPicPr>
          <p:nvPr/>
        </p:nvPicPr>
        <p:blipFill rotWithShape="1">
          <a:blip r:embed="rId3"/>
          <a:srcRect t="13170"/>
          <a:stretch/>
        </p:blipFill>
        <p:spPr>
          <a:xfrm>
            <a:off x="3368428" y="3310352"/>
            <a:ext cx="5455143" cy="3462453"/>
          </a:xfrm>
          <a:prstGeom prst="rect">
            <a:avLst/>
          </a:prstGeom>
        </p:spPr>
      </p:pic>
      <p:pic>
        <p:nvPicPr>
          <p:cNvPr id="6" name="Graphic 5" descr="Scales of justice with solid fill">
            <a:extLst>
              <a:ext uri="{FF2B5EF4-FFF2-40B4-BE49-F238E27FC236}">
                <a16:creationId xmlns:a16="http://schemas.microsoft.com/office/drawing/2014/main" id="{808D1263-307A-4390-80A2-2C4717ECE9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18769" y="1821596"/>
            <a:ext cx="1354461" cy="1354461"/>
          </a:xfrm>
          <a:prstGeom prst="rect">
            <a:avLst/>
          </a:prstGeom>
        </p:spPr>
      </p:pic>
      <p:sp>
        <p:nvSpPr>
          <p:cNvPr id="7" name="TextBox 6">
            <a:extLst>
              <a:ext uri="{FF2B5EF4-FFF2-40B4-BE49-F238E27FC236}">
                <a16:creationId xmlns:a16="http://schemas.microsoft.com/office/drawing/2014/main" id="{ADDF8C6D-1F1A-4898-8F27-89EAF8D767A4}"/>
              </a:ext>
            </a:extLst>
          </p:cNvPr>
          <p:cNvSpPr txBox="1"/>
          <p:nvPr/>
        </p:nvSpPr>
        <p:spPr>
          <a:xfrm>
            <a:off x="2333417" y="2088579"/>
            <a:ext cx="2857500" cy="646331"/>
          </a:xfrm>
          <a:prstGeom prst="rect">
            <a:avLst/>
          </a:prstGeom>
          <a:noFill/>
        </p:spPr>
        <p:txBody>
          <a:bodyPr wrap="square" rtlCol="0">
            <a:spAutoFit/>
          </a:bodyPr>
          <a:lstStyle/>
          <a:p>
            <a:r>
              <a:rPr lang="en-US" sz="3600" dirty="0">
                <a:solidFill>
                  <a:srgbClr val="C00000"/>
                </a:solidFill>
              </a:rPr>
              <a:t>Risk Factors</a:t>
            </a:r>
          </a:p>
        </p:txBody>
      </p:sp>
      <p:sp>
        <p:nvSpPr>
          <p:cNvPr id="8" name="TextBox 7">
            <a:extLst>
              <a:ext uri="{FF2B5EF4-FFF2-40B4-BE49-F238E27FC236}">
                <a16:creationId xmlns:a16="http://schemas.microsoft.com/office/drawing/2014/main" id="{DDF9AAD0-D71D-46C0-B5DD-48C329D908B6}"/>
              </a:ext>
            </a:extLst>
          </p:cNvPr>
          <p:cNvSpPr txBox="1"/>
          <p:nvPr/>
        </p:nvSpPr>
        <p:spPr>
          <a:xfrm>
            <a:off x="7001082" y="2076023"/>
            <a:ext cx="4613937" cy="646331"/>
          </a:xfrm>
          <a:prstGeom prst="rect">
            <a:avLst/>
          </a:prstGeom>
          <a:noFill/>
        </p:spPr>
        <p:txBody>
          <a:bodyPr wrap="square" rtlCol="0">
            <a:spAutoFit/>
          </a:bodyPr>
          <a:lstStyle/>
          <a:p>
            <a:r>
              <a:rPr lang="en-US" sz="3600" dirty="0">
                <a:solidFill>
                  <a:schemeClr val="accent6"/>
                </a:solidFill>
              </a:rPr>
              <a:t>Protective Factors</a:t>
            </a:r>
          </a:p>
        </p:txBody>
      </p:sp>
      <p:sp>
        <p:nvSpPr>
          <p:cNvPr id="22" name="Text Placeholder 21">
            <a:extLst>
              <a:ext uri="{FF2B5EF4-FFF2-40B4-BE49-F238E27FC236}">
                <a16:creationId xmlns:a16="http://schemas.microsoft.com/office/drawing/2014/main" id="{6477D6BB-11C1-45A2-B9BB-0D727FE37F02}"/>
              </a:ext>
            </a:extLst>
          </p:cNvPr>
          <p:cNvSpPr>
            <a:spLocks noGrp="1"/>
          </p:cNvSpPr>
          <p:nvPr>
            <p:ph type="body" sz="quarter" idx="14"/>
          </p:nvPr>
        </p:nvSpPr>
        <p:spPr>
          <a:xfrm>
            <a:off x="186356" y="1661546"/>
            <a:ext cx="10972959" cy="323638"/>
          </a:xfrm>
        </p:spPr>
        <p:txBody>
          <a:bodyPr/>
          <a:lstStyle/>
          <a:p>
            <a:r>
              <a:rPr lang="en-US" dirty="0"/>
              <a:t>What determines where I fall on the curve?</a:t>
            </a:r>
          </a:p>
        </p:txBody>
      </p:sp>
    </p:spTree>
    <p:extLst>
      <p:ext uri="{BB962C8B-B14F-4D97-AF65-F5344CB8AC3E}">
        <p14:creationId xmlns:p14="http://schemas.microsoft.com/office/powerpoint/2010/main" val="310333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A750A9C-5976-445A-9018-44D366429AA8}"/>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5EED45DE-D169-436C-A5E8-2EB8595E9950}"/>
              </a:ext>
            </a:extLst>
          </p:cNvPr>
          <p:cNvSpPr>
            <a:spLocks noGrp="1"/>
          </p:cNvSpPr>
          <p:nvPr>
            <p:ph type="title"/>
          </p:nvPr>
        </p:nvSpPr>
        <p:spPr>
          <a:xfrm>
            <a:off x="186515" y="1044575"/>
            <a:ext cx="10972800" cy="1037561"/>
          </a:xfrm>
        </p:spPr>
        <p:txBody>
          <a:bodyPr/>
          <a:lstStyle/>
          <a:p>
            <a:r>
              <a:rPr lang="en-US" dirty="0"/>
              <a:t>Resilience</a:t>
            </a:r>
          </a:p>
        </p:txBody>
      </p:sp>
      <p:sp>
        <p:nvSpPr>
          <p:cNvPr id="8" name="Text Placeholder 7">
            <a:extLst>
              <a:ext uri="{FF2B5EF4-FFF2-40B4-BE49-F238E27FC236}">
                <a16:creationId xmlns:a16="http://schemas.microsoft.com/office/drawing/2014/main" id="{DA452206-34BD-47E7-B71F-8FC301877745}"/>
              </a:ext>
            </a:extLst>
          </p:cNvPr>
          <p:cNvSpPr>
            <a:spLocks noGrp="1"/>
          </p:cNvSpPr>
          <p:nvPr>
            <p:ph type="body" sz="quarter" idx="14"/>
          </p:nvPr>
        </p:nvSpPr>
        <p:spPr/>
        <p:txBody>
          <a:bodyPr/>
          <a:lstStyle/>
          <a:p>
            <a:r>
              <a:rPr lang="en-US" dirty="0"/>
              <a:t>Risk Factors vs. Protective Factors</a:t>
            </a:r>
          </a:p>
        </p:txBody>
      </p:sp>
      <p:graphicFrame>
        <p:nvGraphicFramePr>
          <p:cNvPr id="4" name="Diagram 3">
            <a:extLst>
              <a:ext uri="{FF2B5EF4-FFF2-40B4-BE49-F238E27FC236}">
                <a16:creationId xmlns:a16="http://schemas.microsoft.com/office/drawing/2014/main" id="{BDEB73D8-E00A-4165-8366-25DC3F4C9173}"/>
              </a:ext>
            </a:extLst>
          </p:cNvPr>
          <p:cNvGraphicFramePr/>
          <p:nvPr>
            <p:extLst>
              <p:ext uri="{D42A27DB-BD31-4B8C-83A1-F6EECF244321}">
                <p14:modId xmlns:p14="http://schemas.microsoft.com/office/powerpoint/2010/main" val="4067148418"/>
              </p:ext>
            </p:extLst>
          </p:nvPr>
        </p:nvGraphicFramePr>
        <p:xfrm>
          <a:off x="287545" y="2256503"/>
          <a:ext cx="11747139" cy="4350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57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607D616-81CC-48F7-86EA-79312507CB81}"/>
              </a:ext>
            </a:extLst>
          </p:cNvPr>
          <p:cNvGraphicFramePr>
            <a:graphicFrameLocks noGrp="1"/>
          </p:cNvGraphicFramePr>
          <p:nvPr>
            <p:ph idx="1"/>
          </p:nvPr>
        </p:nvGraphicFramePr>
        <p:xfrm>
          <a:off x="609600" y="1900395"/>
          <a:ext cx="10972800" cy="4584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0" y="796889"/>
            <a:ext cx="10972800" cy="1037561"/>
          </a:xfrm>
        </p:spPr>
        <p:txBody>
          <a:bodyPr>
            <a:normAutofit/>
          </a:bodyPr>
          <a:lstStyle/>
          <a:p>
            <a:r>
              <a:rPr lang="en-US"/>
              <a:t>Protective Factors</a:t>
            </a:r>
          </a:p>
        </p:txBody>
      </p:sp>
      <p:sp>
        <p:nvSpPr>
          <p:cNvPr id="4" name="Text Placeholder 3">
            <a:extLst>
              <a:ext uri="{FF2B5EF4-FFF2-40B4-BE49-F238E27FC236}">
                <a16:creationId xmlns:a16="http://schemas.microsoft.com/office/drawing/2014/main" id="{AFC7A918-9C20-44C4-9656-6A18C2ABEAE9}"/>
              </a:ext>
            </a:extLst>
          </p:cNvPr>
          <p:cNvSpPr>
            <a:spLocks noGrp="1"/>
          </p:cNvSpPr>
          <p:nvPr>
            <p:ph type="body" sz="quarter" idx="14"/>
          </p:nvPr>
        </p:nvSpPr>
        <p:spPr>
          <a:xfrm>
            <a:off x="0" y="1510812"/>
            <a:ext cx="10972959" cy="323638"/>
          </a:xfrm>
        </p:spPr>
        <p:txBody>
          <a:bodyPr/>
          <a:lstStyle/>
          <a:p>
            <a:r>
              <a:rPr lang="en-US" dirty="0"/>
              <a:t>Stages of life</a:t>
            </a:r>
          </a:p>
        </p:txBody>
      </p:sp>
      <p:sp>
        <p:nvSpPr>
          <p:cNvPr id="2" name="TextBox 1">
            <a:extLst>
              <a:ext uri="{FF2B5EF4-FFF2-40B4-BE49-F238E27FC236}">
                <a16:creationId xmlns:a16="http://schemas.microsoft.com/office/drawing/2014/main" id="{5DCBD010-891E-4689-8AED-B90129DBAC76}"/>
              </a:ext>
            </a:extLst>
          </p:cNvPr>
          <p:cNvSpPr txBox="1"/>
          <p:nvPr/>
        </p:nvSpPr>
        <p:spPr>
          <a:xfrm>
            <a:off x="8826904" y="6484459"/>
            <a:ext cx="3578009" cy="369332"/>
          </a:xfrm>
          <a:prstGeom prst="rect">
            <a:avLst/>
          </a:prstGeom>
          <a:noFill/>
        </p:spPr>
        <p:txBody>
          <a:bodyPr wrap="square" rtlCol="0">
            <a:spAutoFit/>
          </a:bodyPr>
          <a:lstStyle/>
          <a:p>
            <a:r>
              <a:rPr lang="en-US" dirty="0"/>
              <a:t>Institute of Medicine, US DHHS</a:t>
            </a:r>
          </a:p>
        </p:txBody>
      </p:sp>
    </p:spTree>
    <p:extLst>
      <p:ext uri="{BB962C8B-B14F-4D97-AF65-F5344CB8AC3E}">
        <p14:creationId xmlns:p14="http://schemas.microsoft.com/office/powerpoint/2010/main" val="371172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71A1D1-A5D7-4D91-8B4B-71D4CC0F710C}"/>
              </a:ext>
            </a:extLst>
          </p:cNvPr>
          <p:cNvSpPr>
            <a:spLocks noGrp="1"/>
          </p:cNvSpPr>
          <p:nvPr>
            <p:ph idx="1"/>
          </p:nvPr>
        </p:nvSpPr>
        <p:spPr>
          <a:xfrm>
            <a:off x="475582" y="2521435"/>
            <a:ext cx="3270507" cy="4336565"/>
          </a:xfrm>
        </p:spPr>
        <p:txBody>
          <a:bodyPr/>
          <a:lstStyle/>
          <a:p>
            <a:pPr>
              <a:lnSpc>
                <a:spcPct val="150000"/>
              </a:lnSpc>
            </a:pPr>
            <a:r>
              <a:rPr lang="en-US" dirty="0"/>
              <a:t>Coping flexibility</a:t>
            </a:r>
          </a:p>
          <a:p>
            <a:pPr>
              <a:lnSpc>
                <a:spcPct val="150000"/>
              </a:lnSpc>
            </a:pPr>
            <a:r>
              <a:rPr lang="en-US" dirty="0"/>
              <a:t>Social networks</a:t>
            </a:r>
          </a:p>
          <a:p>
            <a:pPr>
              <a:lnSpc>
                <a:spcPct val="150000"/>
              </a:lnSpc>
            </a:pPr>
            <a:r>
              <a:rPr lang="en-US" dirty="0"/>
              <a:t>Social and emotional learning</a:t>
            </a:r>
          </a:p>
        </p:txBody>
      </p:sp>
      <p:sp>
        <p:nvSpPr>
          <p:cNvPr id="4" name="Title 3">
            <a:extLst>
              <a:ext uri="{FF2B5EF4-FFF2-40B4-BE49-F238E27FC236}">
                <a16:creationId xmlns:a16="http://schemas.microsoft.com/office/drawing/2014/main" id="{93FEAC5C-3CA5-4048-9AC4-1F17F23E6149}"/>
              </a:ext>
            </a:extLst>
          </p:cNvPr>
          <p:cNvSpPr>
            <a:spLocks noGrp="1"/>
          </p:cNvSpPr>
          <p:nvPr>
            <p:ph type="title"/>
          </p:nvPr>
        </p:nvSpPr>
        <p:spPr/>
        <p:txBody>
          <a:bodyPr/>
          <a:lstStyle/>
          <a:p>
            <a:r>
              <a:rPr lang="en-US" dirty="0"/>
              <a:t>Resilience</a:t>
            </a:r>
          </a:p>
        </p:txBody>
      </p:sp>
      <p:sp>
        <p:nvSpPr>
          <p:cNvPr id="6" name="Text Placeholder 5">
            <a:extLst>
              <a:ext uri="{FF2B5EF4-FFF2-40B4-BE49-F238E27FC236}">
                <a16:creationId xmlns:a16="http://schemas.microsoft.com/office/drawing/2014/main" id="{552F0A65-A98C-4328-A2B1-16A67883A2A6}"/>
              </a:ext>
            </a:extLst>
          </p:cNvPr>
          <p:cNvSpPr>
            <a:spLocks noGrp="1"/>
          </p:cNvSpPr>
          <p:nvPr>
            <p:ph type="body" sz="quarter" idx="14"/>
          </p:nvPr>
        </p:nvSpPr>
        <p:spPr/>
        <p:txBody>
          <a:bodyPr/>
          <a:lstStyle/>
          <a:p>
            <a:r>
              <a:rPr lang="en-US" dirty="0"/>
              <a:t>Promoting resilience</a:t>
            </a:r>
          </a:p>
        </p:txBody>
      </p:sp>
      <p:pic>
        <p:nvPicPr>
          <p:cNvPr id="7" name="Picture 4" descr="Diagram&#10;&#10;Description automatically generated">
            <a:extLst>
              <a:ext uri="{FF2B5EF4-FFF2-40B4-BE49-F238E27FC236}">
                <a16:creationId xmlns:a16="http://schemas.microsoft.com/office/drawing/2014/main" id="{6A5EA0C2-5884-4EBE-BB1A-D85B1AA6BF04}"/>
              </a:ext>
            </a:extLst>
          </p:cNvPr>
          <p:cNvPicPr>
            <a:picLocks noChangeAspect="1"/>
          </p:cNvPicPr>
          <p:nvPr/>
        </p:nvPicPr>
        <p:blipFill rotWithShape="1">
          <a:blip r:embed="rId3"/>
          <a:srcRect t="13170"/>
          <a:stretch/>
        </p:blipFill>
        <p:spPr>
          <a:xfrm>
            <a:off x="4429442" y="1563355"/>
            <a:ext cx="7576043" cy="4808616"/>
          </a:xfrm>
          <a:prstGeom prst="rect">
            <a:avLst/>
          </a:prstGeom>
        </p:spPr>
      </p:pic>
    </p:spTree>
    <p:extLst>
      <p:ext uri="{BB962C8B-B14F-4D97-AF65-F5344CB8AC3E}">
        <p14:creationId xmlns:p14="http://schemas.microsoft.com/office/powerpoint/2010/main" val="134617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FEAC5C-3CA5-4048-9AC4-1F17F23E6149}"/>
              </a:ext>
            </a:extLst>
          </p:cNvPr>
          <p:cNvSpPr>
            <a:spLocks noGrp="1"/>
          </p:cNvSpPr>
          <p:nvPr>
            <p:ph type="title"/>
          </p:nvPr>
        </p:nvSpPr>
        <p:spPr/>
        <p:txBody>
          <a:bodyPr/>
          <a:lstStyle/>
          <a:p>
            <a:r>
              <a:rPr lang="en-US" dirty="0"/>
              <a:t>Resilience</a:t>
            </a:r>
          </a:p>
        </p:txBody>
      </p:sp>
      <p:sp>
        <p:nvSpPr>
          <p:cNvPr id="6" name="Text Placeholder 5">
            <a:extLst>
              <a:ext uri="{FF2B5EF4-FFF2-40B4-BE49-F238E27FC236}">
                <a16:creationId xmlns:a16="http://schemas.microsoft.com/office/drawing/2014/main" id="{552F0A65-A98C-4328-A2B1-16A67883A2A6}"/>
              </a:ext>
            </a:extLst>
          </p:cNvPr>
          <p:cNvSpPr>
            <a:spLocks noGrp="1"/>
          </p:cNvSpPr>
          <p:nvPr>
            <p:ph type="body" sz="quarter" idx="14"/>
          </p:nvPr>
        </p:nvSpPr>
        <p:spPr/>
        <p:txBody>
          <a:bodyPr/>
          <a:lstStyle/>
          <a:p>
            <a:r>
              <a:rPr lang="en-US" dirty="0"/>
              <a:t>Contributors to resilience</a:t>
            </a:r>
          </a:p>
        </p:txBody>
      </p:sp>
      <p:graphicFrame>
        <p:nvGraphicFramePr>
          <p:cNvPr id="3" name="Diagram 2">
            <a:extLst>
              <a:ext uri="{FF2B5EF4-FFF2-40B4-BE49-F238E27FC236}">
                <a16:creationId xmlns:a16="http://schemas.microsoft.com/office/drawing/2014/main" id="{EA47636F-3354-4EC9-BA4A-BC6EB28BCD57}"/>
              </a:ext>
            </a:extLst>
          </p:cNvPr>
          <p:cNvGraphicFramePr/>
          <p:nvPr>
            <p:extLst>
              <p:ext uri="{D42A27DB-BD31-4B8C-83A1-F6EECF244321}">
                <p14:modId xmlns:p14="http://schemas.microsoft.com/office/powerpoint/2010/main" val="1276290963"/>
              </p:ext>
            </p:extLst>
          </p:nvPr>
        </p:nvGraphicFramePr>
        <p:xfrm>
          <a:off x="301165" y="2317177"/>
          <a:ext cx="11704320" cy="4336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A83869CD-5B36-4815-B066-C151D9797EE6}"/>
              </a:ext>
            </a:extLst>
          </p:cNvPr>
          <p:cNvPicPr>
            <a:picLocks noChangeAspect="1"/>
          </p:cNvPicPr>
          <p:nvPr/>
        </p:nvPicPr>
        <p:blipFill>
          <a:blip r:embed="rId8"/>
          <a:stretch>
            <a:fillRect/>
          </a:stretch>
        </p:blipFill>
        <p:spPr>
          <a:xfrm>
            <a:off x="1304128" y="3267442"/>
            <a:ext cx="9583743" cy="323116"/>
          </a:xfrm>
          <a:prstGeom prst="rect">
            <a:avLst/>
          </a:prstGeom>
        </p:spPr>
      </p:pic>
    </p:spTree>
    <p:extLst>
      <p:ext uri="{BB962C8B-B14F-4D97-AF65-F5344CB8AC3E}">
        <p14:creationId xmlns:p14="http://schemas.microsoft.com/office/powerpoint/2010/main" val="338799414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457200" indent="-457200" algn="l">
          <a:buFont typeface="Arial" panose="020B0604020202020204" pitchFamily="34" charset="0"/>
          <a:buChar char="•"/>
          <a:defRPr sz="2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BFD80C8EB4A049883C815D59344A4C" ma:contentTypeVersion="11" ma:contentTypeDescription="Create a new document." ma:contentTypeScope="" ma:versionID="8954760837c3f6d1d604e5413cd5b26d">
  <xsd:schema xmlns:xsd="http://www.w3.org/2001/XMLSchema" xmlns:xs="http://www.w3.org/2001/XMLSchema" xmlns:p="http://schemas.microsoft.com/office/2006/metadata/properties" xmlns:ns2="6ad02b95-fff2-4d68-93e5-21c79b092f05" xmlns:ns3="919a60d5-ddfe-4a22-a133-b2b51899993c" targetNamespace="http://schemas.microsoft.com/office/2006/metadata/properties" ma:root="true" ma:fieldsID="1e395ce114746df508bee3624c6be643" ns2:_="" ns3:_="">
    <xsd:import namespace="6ad02b95-fff2-4d68-93e5-21c79b092f05"/>
    <xsd:import namespace="919a60d5-ddfe-4a22-a133-b2b5189999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02b95-fff2-4d68-93e5-21c79b092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a60d5-ddfe-4a22-a133-b2b51899993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AA20E2-1BEB-42A5-A73C-1CF21E3D1A68}">
  <ds:schemaRefs>
    <ds:schemaRef ds:uri="http://schemas.microsoft.com/office/2006/metadata/properties"/>
    <ds:schemaRef ds:uri="http://www.w3.org/XML/1998/namespace"/>
    <ds:schemaRef ds:uri="http://schemas.microsoft.com/office/2006/documentManagement/types"/>
    <ds:schemaRef ds:uri="6ad02b95-fff2-4d68-93e5-21c79b092f05"/>
    <ds:schemaRef ds:uri="http://purl.org/dc/dcmitype/"/>
    <ds:schemaRef ds:uri="http://purl.org/dc/elements/1.1/"/>
    <ds:schemaRef ds:uri="919a60d5-ddfe-4a22-a133-b2b51899993c"/>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AFD36C8-96D2-4EAA-95D6-BDCFB5C01AC2}">
  <ds:schemaRefs>
    <ds:schemaRef ds:uri="http://schemas.microsoft.com/sharepoint/v3/contenttype/forms"/>
  </ds:schemaRefs>
</ds:datastoreItem>
</file>

<file path=customXml/itemProps3.xml><?xml version="1.0" encoding="utf-8"?>
<ds:datastoreItem xmlns:ds="http://schemas.openxmlformats.org/officeDocument/2006/customXml" ds:itemID="{94051847-70A9-4BA6-9140-ABC029473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02b95-fff2-4d68-93e5-21c79b092f05"/>
    <ds:schemaRef ds:uri="919a60d5-ddfe-4a22-a133-b2b518999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7221</TotalTime>
  <Words>3131</Words>
  <Application>Microsoft Office PowerPoint</Application>
  <PresentationFormat>Widescreen</PresentationFormat>
  <Paragraphs>166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Open Sans</vt:lpstr>
      <vt:lpstr>1_Office Theme</vt:lpstr>
      <vt:lpstr>Resilience</vt:lpstr>
      <vt:lpstr>Resilience</vt:lpstr>
      <vt:lpstr>Resilience</vt:lpstr>
      <vt:lpstr>Resilience</vt:lpstr>
      <vt:lpstr>Protective Factors</vt:lpstr>
      <vt:lpstr>Resilience</vt:lpstr>
      <vt:lpstr>Resilience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TSTN Slide Deck </dc:title>
  <dc:creator>Cheryl Williams-Hecksel</dc:creator>
  <cp:lastModifiedBy>Bailey J. Akers</cp:lastModifiedBy>
  <cp:revision>451</cp:revision>
  <dcterms:created xsi:type="dcterms:W3CDTF">2021-02-25T17:25:49Z</dcterms:created>
  <dcterms:modified xsi:type="dcterms:W3CDTF">2022-08-29T17:12:54Z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0x010100ABBFD80C8EB4A049883C815D59344A4C</vt:lpwstr>
  </property>
  <property fmtid="{D5CDD505-2E9C-101B-9397-08002B2CF9AE}" pid="3" name="ComplianceAssetId">
    <vt:lpwstr/>
  </property>
  <property fmtid="{D5CDD505-2E9C-101B-9397-08002B2CF9AE}" pid="4" name="_ExtendedDescription">
    <vt:lpwstr/>
  </property>
</Properties>
</file>