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1" r:id="rId4"/>
  </p:sldMasterIdLst>
  <p:notesMasterIdLst>
    <p:notesMasterId r:id="rId24"/>
  </p:notesMasterIdLst>
  <p:handoutMasterIdLst>
    <p:handoutMasterId r:id="rId25"/>
  </p:handoutMasterIdLst>
  <p:sldIdLst>
    <p:sldId id="1143" r:id="rId5"/>
    <p:sldId id="1206" r:id="rId6"/>
    <p:sldId id="1205" r:id="rId7"/>
    <p:sldId id="310" r:id="rId8"/>
    <p:sldId id="1207" r:id="rId9"/>
    <p:sldId id="1209" r:id="rId10"/>
    <p:sldId id="1210" r:id="rId11"/>
    <p:sldId id="4195" r:id="rId12"/>
    <p:sldId id="1212" r:id="rId13"/>
    <p:sldId id="1213" r:id="rId14"/>
    <p:sldId id="1208" r:id="rId15"/>
    <p:sldId id="4197" r:id="rId16"/>
    <p:sldId id="1214" r:id="rId17"/>
    <p:sldId id="1215" r:id="rId18"/>
    <p:sldId id="1216" r:id="rId19"/>
    <p:sldId id="1217" r:id="rId20"/>
    <p:sldId id="1218" r:id="rId21"/>
    <p:sldId id="4196" r:id="rId22"/>
    <p:sldId id="1211" r:id="rId23"/>
  </p:sldIdLst>
  <p:sldSz cx="12192000" cy="6858000"/>
  <p:notesSz cx="685800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 Approach" id="{4B9813AC-7EE7-467E-895E-28FD1EACB054}">
          <p14:sldIdLst>
            <p14:sldId id="1143"/>
            <p14:sldId id="1206"/>
            <p14:sldId id="1205"/>
            <p14:sldId id="310"/>
            <p14:sldId id="1207"/>
            <p14:sldId id="1209"/>
            <p14:sldId id="1210"/>
            <p14:sldId id="4195"/>
            <p14:sldId id="1212"/>
            <p14:sldId id="1213"/>
            <p14:sldId id="1208"/>
            <p14:sldId id="4197"/>
            <p14:sldId id="1214"/>
            <p14:sldId id="1215"/>
            <p14:sldId id="1216"/>
            <p14:sldId id="1217"/>
            <p14:sldId id="1218"/>
            <p14:sldId id="4196"/>
            <p14:sldId id="121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55FC60-A645-7654-2107-BC152E5BE642}" name="Weiss, Lydia" initials="LW" userId="S::weisslyd@msu.edu::10b7286d-deab-475e-a165-7b0e5383274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kers, Bailey" initials="AB" lastIdx="25" clrIdx="0">
    <p:extLst>
      <p:ext uri="{19B8F6BF-5375-455C-9EA6-DF929625EA0E}">
        <p15:presenceInfo xmlns:p15="http://schemas.microsoft.com/office/powerpoint/2012/main" userId="S::akersbai@msu.edu::9afac176-a489-439a-b23a-3195f085e928" providerId="AD"/>
      </p:ext>
    </p:extLst>
  </p:cmAuthor>
  <p:cmAuthor id="2" name="Akers, Bailey" initials="AB [2]" lastIdx="7" clrIdx="1">
    <p:extLst>
      <p:ext uri="{19B8F6BF-5375-455C-9EA6-DF929625EA0E}">
        <p15:presenceInfo xmlns:p15="http://schemas.microsoft.com/office/powerpoint/2012/main" userId="S::bakers@ioniacounty.org::ab528ed4-c962-4ed0-bfa5-67ff2f9f6a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303"/>
    <a:srgbClr val="FF9393"/>
    <a:srgbClr val="DADEEA"/>
    <a:srgbClr val="FFDFE0"/>
    <a:srgbClr val="EE7E97"/>
    <a:srgbClr val="54BEF3"/>
    <a:srgbClr val="B0E2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9CB91F-4B72-4F47-8106-59F824AE642B}" v="216" dt="2024-01-30T18:12:47.832"/>
    <p1510:client id="{883FA212-99D6-48EE-9539-4D54D5AC9137}" v="21" dt="2024-01-30T18:09:50.4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400" autoAdjust="0"/>
  </p:normalViewPr>
  <p:slideViewPr>
    <p:cSldViewPr snapToGrid="0">
      <p:cViewPr varScale="1">
        <p:scale>
          <a:sx n="51" d="100"/>
          <a:sy n="51" d="100"/>
        </p:scale>
        <p:origin x="1232" y="3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6BD9A2-7142-488B-81E7-73E1526AE70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51580B3-09B5-4FD0-B108-8956B028FFAD}">
      <dgm:prSet/>
      <dgm:spPr>
        <a:solidFill>
          <a:schemeClr val="accent6">
            <a:lumMod val="40000"/>
            <a:lumOff val="60000"/>
          </a:schemeClr>
        </a:solidFill>
      </dgm:spPr>
      <dgm:t>
        <a:bodyPr/>
        <a:lstStyle/>
        <a:p>
          <a:r>
            <a:rPr lang="en-US">
              <a:solidFill>
                <a:schemeClr val="tx1"/>
              </a:solidFill>
            </a:rPr>
            <a:t>Define trauma and grief and the nature of trauma and grief responses </a:t>
          </a:r>
        </a:p>
      </dgm:t>
    </dgm:pt>
    <dgm:pt modelId="{0C29A662-2A81-489F-BF0C-893B9694080B}" type="parTrans" cxnId="{52F97CB1-CC25-446C-A102-EF076F886F51}">
      <dgm:prSet/>
      <dgm:spPr/>
      <dgm:t>
        <a:bodyPr/>
        <a:lstStyle/>
        <a:p>
          <a:endParaRPr lang="en-US"/>
        </a:p>
      </dgm:t>
    </dgm:pt>
    <dgm:pt modelId="{662A46F6-2012-4C55-8EE4-358654ADEBFB}" type="sibTrans" cxnId="{52F97CB1-CC25-446C-A102-EF076F886F51}">
      <dgm:prSet/>
      <dgm:spPr/>
      <dgm:t>
        <a:bodyPr/>
        <a:lstStyle/>
        <a:p>
          <a:endParaRPr lang="en-US"/>
        </a:p>
      </dgm:t>
    </dgm:pt>
    <dgm:pt modelId="{66F4038C-4B06-4889-B39A-FC6A252C0536}">
      <dgm:prSet/>
      <dgm:spPr>
        <a:solidFill>
          <a:schemeClr val="accent6">
            <a:lumMod val="60000"/>
            <a:lumOff val="40000"/>
          </a:schemeClr>
        </a:solidFill>
        <a:ln>
          <a:solidFill>
            <a:schemeClr val="accent6">
              <a:lumMod val="40000"/>
              <a:lumOff val="60000"/>
            </a:schemeClr>
          </a:solidFill>
        </a:ln>
      </dgm:spPr>
      <dgm:t>
        <a:bodyPr/>
        <a:lstStyle/>
        <a:p>
          <a:r>
            <a:rPr lang="en-US">
              <a:solidFill>
                <a:schemeClr val="tx1"/>
              </a:solidFill>
            </a:rPr>
            <a:t>Explore the nature of trauma reminders</a:t>
          </a:r>
        </a:p>
      </dgm:t>
    </dgm:pt>
    <dgm:pt modelId="{2B517936-9EE2-4F1E-A970-322E44A24842}" type="parTrans" cxnId="{A298F22C-3EC7-4318-8D51-BAC3A68FADCA}">
      <dgm:prSet/>
      <dgm:spPr/>
      <dgm:t>
        <a:bodyPr/>
        <a:lstStyle/>
        <a:p>
          <a:endParaRPr lang="en-US"/>
        </a:p>
      </dgm:t>
    </dgm:pt>
    <dgm:pt modelId="{BACA6274-A0D3-4D2C-AEA3-D7A6FF25048B}" type="sibTrans" cxnId="{A298F22C-3EC7-4318-8D51-BAC3A68FADCA}">
      <dgm:prSet/>
      <dgm:spPr/>
      <dgm:t>
        <a:bodyPr/>
        <a:lstStyle/>
        <a:p>
          <a:endParaRPr lang="en-US"/>
        </a:p>
      </dgm:t>
    </dgm:pt>
    <dgm:pt modelId="{0E73462E-5E9C-4BC2-9667-C246FD6305C4}">
      <dgm:prSet/>
      <dgm:spPr>
        <a:solidFill>
          <a:schemeClr val="accent6">
            <a:lumMod val="40000"/>
            <a:lumOff val="60000"/>
          </a:schemeClr>
        </a:solidFill>
        <a:ln>
          <a:solidFill>
            <a:schemeClr val="accent6">
              <a:lumMod val="60000"/>
              <a:lumOff val="40000"/>
            </a:schemeClr>
          </a:solidFill>
        </a:ln>
      </dgm:spPr>
      <dgm:t>
        <a:bodyPr/>
        <a:lstStyle/>
        <a:p>
          <a:r>
            <a:rPr lang="en-US">
              <a:solidFill>
                <a:schemeClr val="tx1"/>
              </a:solidFill>
            </a:rPr>
            <a:t>Identify skills for navigating trauma reminders</a:t>
          </a:r>
        </a:p>
      </dgm:t>
    </dgm:pt>
    <dgm:pt modelId="{ECCB124E-06F5-4837-A9F3-88AD7B1BA073}" type="parTrans" cxnId="{97E45C18-D062-4128-B272-465CB55FF166}">
      <dgm:prSet/>
      <dgm:spPr/>
      <dgm:t>
        <a:bodyPr/>
        <a:lstStyle/>
        <a:p>
          <a:endParaRPr lang="en-US"/>
        </a:p>
      </dgm:t>
    </dgm:pt>
    <dgm:pt modelId="{E09FD96A-125A-4DAD-9947-BB71548177E7}" type="sibTrans" cxnId="{97E45C18-D062-4128-B272-465CB55FF166}">
      <dgm:prSet/>
      <dgm:spPr/>
      <dgm:t>
        <a:bodyPr/>
        <a:lstStyle/>
        <a:p>
          <a:endParaRPr lang="en-US"/>
        </a:p>
      </dgm:t>
    </dgm:pt>
    <dgm:pt modelId="{5BD27B74-4DB7-49DD-93AC-C8CF5A71EDB9}" type="pres">
      <dgm:prSet presAssocID="{9F6BD9A2-7142-488B-81E7-73E1526AE70E}" presName="hierChild1" presStyleCnt="0">
        <dgm:presLayoutVars>
          <dgm:orgChart val="1"/>
          <dgm:chPref val="1"/>
          <dgm:dir/>
          <dgm:animOne val="branch"/>
          <dgm:animLvl val="lvl"/>
          <dgm:resizeHandles/>
        </dgm:presLayoutVars>
      </dgm:prSet>
      <dgm:spPr/>
    </dgm:pt>
    <dgm:pt modelId="{2AC37257-D6A1-4C0C-95A5-33306A1A6988}" type="pres">
      <dgm:prSet presAssocID="{E51580B3-09B5-4FD0-B108-8956B028FFAD}" presName="hierRoot1" presStyleCnt="0">
        <dgm:presLayoutVars>
          <dgm:hierBranch val="init"/>
        </dgm:presLayoutVars>
      </dgm:prSet>
      <dgm:spPr/>
    </dgm:pt>
    <dgm:pt modelId="{70CEEA1E-3E53-4B28-87A1-C7FAC47EE2E9}" type="pres">
      <dgm:prSet presAssocID="{E51580B3-09B5-4FD0-B108-8956B028FFAD}" presName="rootComposite1" presStyleCnt="0"/>
      <dgm:spPr/>
    </dgm:pt>
    <dgm:pt modelId="{48F3E6BB-445C-47D6-9FD2-73534AB73E4B}" type="pres">
      <dgm:prSet presAssocID="{E51580B3-09B5-4FD0-B108-8956B028FFAD}" presName="rootText1" presStyleLbl="node0" presStyleIdx="0" presStyleCnt="3">
        <dgm:presLayoutVars>
          <dgm:chPref val="3"/>
        </dgm:presLayoutVars>
      </dgm:prSet>
      <dgm:spPr/>
    </dgm:pt>
    <dgm:pt modelId="{F23D995E-EEE2-4E6B-AF77-C44088FF69BC}" type="pres">
      <dgm:prSet presAssocID="{E51580B3-09B5-4FD0-B108-8956B028FFAD}" presName="rootConnector1" presStyleLbl="node1" presStyleIdx="0" presStyleCnt="0"/>
      <dgm:spPr/>
    </dgm:pt>
    <dgm:pt modelId="{2605F972-319E-4971-B4F0-9C70360B2A07}" type="pres">
      <dgm:prSet presAssocID="{E51580B3-09B5-4FD0-B108-8956B028FFAD}" presName="hierChild2" presStyleCnt="0"/>
      <dgm:spPr/>
    </dgm:pt>
    <dgm:pt modelId="{BA0F2D03-E024-4EE2-871B-F040F38DF586}" type="pres">
      <dgm:prSet presAssocID="{E51580B3-09B5-4FD0-B108-8956B028FFAD}" presName="hierChild3" presStyleCnt="0"/>
      <dgm:spPr/>
    </dgm:pt>
    <dgm:pt modelId="{9A60252A-F9A5-4F23-859E-9D6E017C05AA}" type="pres">
      <dgm:prSet presAssocID="{66F4038C-4B06-4889-B39A-FC6A252C0536}" presName="hierRoot1" presStyleCnt="0">
        <dgm:presLayoutVars>
          <dgm:hierBranch val="init"/>
        </dgm:presLayoutVars>
      </dgm:prSet>
      <dgm:spPr/>
    </dgm:pt>
    <dgm:pt modelId="{717CC7EA-487A-4D68-8A6E-B42939124E75}" type="pres">
      <dgm:prSet presAssocID="{66F4038C-4B06-4889-B39A-FC6A252C0536}" presName="rootComposite1" presStyleCnt="0"/>
      <dgm:spPr/>
    </dgm:pt>
    <dgm:pt modelId="{44AB5DDC-362E-44BC-8796-48DA46B2AE00}" type="pres">
      <dgm:prSet presAssocID="{66F4038C-4B06-4889-B39A-FC6A252C0536}" presName="rootText1" presStyleLbl="node0" presStyleIdx="1" presStyleCnt="3">
        <dgm:presLayoutVars>
          <dgm:chPref val="3"/>
        </dgm:presLayoutVars>
      </dgm:prSet>
      <dgm:spPr/>
    </dgm:pt>
    <dgm:pt modelId="{BE0C2B1C-0250-4CB5-BBC2-72CD54C61200}" type="pres">
      <dgm:prSet presAssocID="{66F4038C-4B06-4889-B39A-FC6A252C0536}" presName="rootConnector1" presStyleLbl="node1" presStyleIdx="0" presStyleCnt="0"/>
      <dgm:spPr/>
    </dgm:pt>
    <dgm:pt modelId="{B45242F5-6047-4263-AE3D-22E4290994B7}" type="pres">
      <dgm:prSet presAssocID="{66F4038C-4B06-4889-B39A-FC6A252C0536}" presName="hierChild2" presStyleCnt="0"/>
      <dgm:spPr/>
    </dgm:pt>
    <dgm:pt modelId="{EB1EA36A-9FAB-4F4B-8F38-C26517BB9007}" type="pres">
      <dgm:prSet presAssocID="{66F4038C-4B06-4889-B39A-FC6A252C0536}" presName="hierChild3" presStyleCnt="0"/>
      <dgm:spPr/>
    </dgm:pt>
    <dgm:pt modelId="{E3A55725-AAF9-423E-8535-7AA739B19236}" type="pres">
      <dgm:prSet presAssocID="{0E73462E-5E9C-4BC2-9667-C246FD6305C4}" presName="hierRoot1" presStyleCnt="0">
        <dgm:presLayoutVars>
          <dgm:hierBranch val="init"/>
        </dgm:presLayoutVars>
      </dgm:prSet>
      <dgm:spPr/>
    </dgm:pt>
    <dgm:pt modelId="{62C788BF-C4E5-41FC-8657-7ECEEE35F493}" type="pres">
      <dgm:prSet presAssocID="{0E73462E-5E9C-4BC2-9667-C246FD6305C4}" presName="rootComposite1" presStyleCnt="0"/>
      <dgm:spPr/>
    </dgm:pt>
    <dgm:pt modelId="{DA8AC0D0-B6E0-4A19-88CE-EAFE0DD8EF75}" type="pres">
      <dgm:prSet presAssocID="{0E73462E-5E9C-4BC2-9667-C246FD6305C4}" presName="rootText1" presStyleLbl="node0" presStyleIdx="2" presStyleCnt="3">
        <dgm:presLayoutVars>
          <dgm:chPref val="3"/>
        </dgm:presLayoutVars>
      </dgm:prSet>
      <dgm:spPr/>
    </dgm:pt>
    <dgm:pt modelId="{59E3C190-419D-4F54-88DC-0F416ABC5BF0}" type="pres">
      <dgm:prSet presAssocID="{0E73462E-5E9C-4BC2-9667-C246FD6305C4}" presName="rootConnector1" presStyleLbl="node1" presStyleIdx="0" presStyleCnt="0"/>
      <dgm:spPr/>
    </dgm:pt>
    <dgm:pt modelId="{72EE4087-2388-4538-9F83-4A3E414BF04F}" type="pres">
      <dgm:prSet presAssocID="{0E73462E-5E9C-4BC2-9667-C246FD6305C4}" presName="hierChild2" presStyleCnt="0"/>
      <dgm:spPr/>
    </dgm:pt>
    <dgm:pt modelId="{BC84B019-EBA6-4E43-A342-709F103A83B6}" type="pres">
      <dgm:prSet presAssocID="{0E73462E-5E9C-4BC2-9667-C246FD6305C4}" presName="hierChild3" presStyleCnt="0"/>
      <dgm:spPr/>
    </dgm:pt>
  </dgm:ptLst>
  <dgm:cxnLst>
    <dgm:cxn modelId="{97E45C18-D062-4128-B272-465CB55FF166}" srcId="{9F6BD9A2-7142-488B-81E7-73E1526AE70E}" destId="{0E73462E-5E9C-4BC2-9667-C246FD6305C4}" srcOrd="2" destOrd="0" parTransId="{ECCB124E-06F5-4837-A9F3-88AD7B1BA073}" sibTransId="{E09FD96A-125A-4DAD-9947-BB71548177E7}"/>
    <dgm:cxn modelId="{A298F22C-3EC7-4318-8D51-BAC3A68FADCA}" srcId="{9F6BD9A2-7142-488B-81E7-73E1526AE70E}" destId="{66F4038C-4B06-4889-B39A-FC6A252C0536}" srcOrd="1" destOrd="0" parTransId="{2B517936-9EE2-4F1E-A970-322E44A24842}" sibTransId="{BACA6274-A0D3-4D2C-AEA3-D7A6FF25048B}"/>
    <dgm:cxn modelId="{EE72AE78-0AD1-4D8A-A7C7-F3C04987FCD0}" type="presOf" srcId="{E51580B3-09B5-4FD0-B108-8956B028FFAD}" destId="{48F3E6BB-445C-47D6-9FD2-73534AB73E4B}" srcOrd="0" destOrd="0" presId="urn:microsoft.com/office/officeart/2005/8/layout/orgChart1"/>
    <dgm:cxn modelId="{85594199-6F8E-487A-A828-4226C73DD657}" type="presOf" srcId="{0E73462E-5E9C-4BC2-9667-C246FD6305C4}" destId="{DA8AC0D0-B6E0-4A19-88CE-EAFE0DD8EF75}" srcOrd="0" destOrd="0" presId="urn:microsoft.com/office/officeart/2005/8/layout/orgChart1"/>
    <dgm:cxn modelId="{38B2B79E-C2EF-4DC6-8A9D-1781252FE0AF}" type="presOf" srcId="{66F4038C-4B06-4889-B39A-FC6A252C0536}" destId="{BE0C2B1C-0250-4CB5-BBC2-72CD54C61200}" srcOrd="1" destOrd="0" presId="urn:microsoft.com/office/officeart/2005/8/layout/orgChart1"/>
    <dgm:cxn modelId="{52F97CB1-CC25-446C-A102-EF076F886F51}" srcId="{9F6BD9A2-7142-488B-81E7-73E1526AE70E}" destId="{E51580B3-09B5-4FD0-B108-8956B028FFAD}" srcOrd="0" destOrd="0" parTransId="{0C29A662-2A81-489F-BF0C-893B9694080B}" sibTransId="{662A46F6-2012-4C55-8EE4-358654ADEBFB}"/>
    <dgm:cxn modelId="{8E3435C9-921D-4438-8449-9AEE7FA605A2}" type="presOf" srcId="{E51580B3-09B5-4FD0-B108-8956B028FFAD}" destId="{F23D995E-EEE2-4E6B-AF77-C44088FF69BC}" srcOrd="1" destOrd="0" presId="urn:microsoft.com/office/officeart/2005/8/layout/orgChart1"/>
    <dgm:cxn modelId="{196DA1CC-288F-4080-B353-728059555AF8}" type="presOf" srcId="{0E73462E-5E9C-4BC2-9667-C246FD6305C4}" destId="{59E3C190-419D-4F54-88DC-0F416ABC5BF0}" srcOrd="1" destOrd="0" presId="urn:microsoft.com/office/officeart/2005/8/layout/orgChart1"/>
    <dgm:cxn modelId="{EFAC67DF-EED3-42A0-8793-F11BDD859C67}" type="presOf" srcId="{66F4038C-4B06-4889-B39A-FC6A252C0536}" destId="{44AB5DDC-362E-44BC-8796-48DA46B2AE00}" srcOrd="0" destOrd="0" presId="urn:microsoft.com/office/officeart/2005/8/layout/orgChart1"/>
    <dgm:cxn modelId="{41F149FA-01D9-4944-B0CB-5E657EF5B0DA}" type="presOf" srcId="{9F6BD9A2-7142-488B-81E7-73E1526AE70E}" destId="{5BD27B74-4DB7-49DD-93AC-C8CF5A71EDB9}" srcOrd="0" destOrd="0" presId="urn:microsoft.com/office/officeart/2005/8/layout/orgChart1"/>
    <dgm:cxn modelId="{0EAAEEBA-66E0-45A5-A38E-A7806ABCFC9C}" type="presParOf" srcId="{5BD27B74-4DB7-49DD-93AC-C8CF5A71EDB9}" destId="{2AC37257-D6A1-4C0C-95A5-33306A1A6988}" srcOrd="0" destOrd="0" presId="urn:microsoft.com/office/officeart/2005/8/layout/orgChart1"/>
    <dgm:cxn modelId="{D1618442-9833-4FFC-9EAF-31A8C79770D5}" type="presParOf" srcId="{2AC37257-D6A1-4C0C-95A5-33306A1A6988}" destId="{70CEEA1E-3E53-4B28-87A1-C7FAC47EE2E9}" srcOrd="0" destOrd="0" presId="urn:microsoft.com/office/officeart/2005/8/layout/orgChart1"/>
    <dgm:cxn modelId="{4F68208D-E325-4B79-9203-35737F88F0AD}" type="presParOf" srcId="{70CEEA1E-3E53-4B28-87A1-C7FAC47EE2E9}" destId="{48F3E6BB-445C-47D6-9FD2-73534AB73E4B}" srcOrd="0" destOrd="0" presId="urn:microsoft.com/office/officeart/2005/8/layout/orgChart1"/>
    <dgm:cxn modelId="{A71DE1D9-C8EC-4076-9EA7-3B746265BE51}" type="presParOf" srcId="{70CEEA1E-3E53-4B28-87A1-C7FAC47EE2E9}" destId="{F23D995E-EEE2-4E6B-AF77-C44088FF69BC}" srcOrd="1" destOrd="0" presId="urn:microsoft.com/office/officeart/2005/8/layout/orgChart1"/>
    <dgm:cxn modelId="{50D221A8-43DB-4F7D-A4A1-FDAC4551BE17}" type="presParOf" srcId="{2AC37257-D6A1-4C0C-95A5-33306A1A6988}" destId="{2605F972-319E-4971-B4F0-9C70360B2A07}" srcOrd="1" destOrd="0" presId="urn:microsoft.com/office/officeart/2005/8/layout/orgChart1"/>
    <dgm:cxn modelId="{427E037D-CC86-45B9-B6A6-A7C9396C3E3F}" type="presParOf" srcId="{2AC37257-D6A1-4C0C-95A5-33306A1A6988}" destId="{BA0F2D03-E024-4EE2-871B-F040F38DF586}" srcOrd="2" destOrd="0" presId="urn:microsoft.com/office/officeart/2005/8/layout/orgChart1"/>
    <dgm:cxn modelId="{132F76C6-B7BE-42FF-8676-5F7EAD7F9B4F}" type="presParOf" srcId="{5BD27B74-4DB7-49DD-93AC-C8CF5A71EDB9}" destId="{9A60252A-F9A5-4F23-859E-9D6E017C05AA}" srcOrd="1" destOrd="0" presId="urn:microsoft.com/office/officeart/2005/8/layout/orgChart1"/>
    <dgm:cxn modelId="{A85AA9D7-2DCD-4C8D-B8C9-0D376D5894B3}" type="presParOf" srcId="{9A60252A-F9A5-4F23-859E-9D6E017C05AA}" destId="{717CC7EA-487A-4D68-8A6E-B42939124E75}" srcOrd="0" destOrd="0" presId="urn:microsoft.com/office/officeart/2005/8/layout/orgChart1"/>
    <dgm:cxn modelId="{3A9FDFF3-7EA7-47B6-8135-ED286A365AA3}" type="presParOf" srcId="{717CC7EA-487A-4D68-8A6E-B42939124E75}" destId="{44AB5DDC-362E-44BC-8796-48DA46B2AE00}" srcOrd="0" destOrd="0" presId="urn:microsoft.com/office/officeart/2005/8/layout/orgChart1"/>
    <dgm:cxn modelId="{88A92EE4-CCCA-47D5-8439-86C5B5D8E80D}" type="presParOf" srcId="{717CC7EA-487A-4D68-8A6E-B42939124E75}" destId="{BE0C2B1C-0250-4CB5-BBC2-72CD54C61200}" srcOrd="1" destOrd="0" presId="urn:microsoft.com/office/officeart/2005/8/layout/orgChart1"/>
    <dgm:cxn modelId="{E1B00E02-93DF-479E-904C-B8C56478004D}" type="presParOf" srcId="{9A60252A-F9A5-4F23-859E-9D6E017C05AA}" destId="{B45242F5-6047-4263-AE3D-22E4290994B7}" srcOrd="1" destOrd="0" presId="urn:microsoft.com/office/officeart/2005/8/layout/orgChart1"/>
    <dgm:cxn modelId="{D21C573A-FF92-4929-8C43-7260F67B62C5}" type="presParOf" srcId="{9A60252A-F9A5-4F23-859E-9D6E017C05AA}" destId="{EB1EA36A-9FAB-4F4B-8F38-C26517BB9007}" srcOrd="2" destOrd="0" presId="urn:microsoft.com/office/officeart/2005/8/layout/orgChart1"/>
    <dgm:cxn modelId="{3F9A8CB5-CF8A-4313-A6C7-9337A473FE12}" type="presParOf" srcId="{5BD27B74-4DB7-49DD-93AC-C8CF5A71EDB9}" destId="{E3A55725-AAF9-423E-8535-7AA739B19236}" srcOrd="2" destOrd="0" presId="urn:microsoft.com/office/officeart/2005/8/layout/orgChart1"/>
    <dgm:cxn modelId="{2BA87EB4-61DC-43AF-83F4-886AEE4882A8}" type="presParOf" srcId="{E3A55725-AAF9-423E-8535-7AA739B19236}" destId="{62C788BF-C4E5-41FC-8657-7ECEEE35F493}" srcOrd="0" destOrd="0" presId="urn:microsoft.com/office/officeart/2005/8/layout/orgChart1"/>
    <dgm:cxn modelId="{7A8AF461-2D63-47D4-B6BB-18EEA5C2BA29}" type="presParOf" srcId="{62C788BF-C4E5-41FC-8657-7ECEEE35F493}" destId="{DA8AC0D0-B6E0-4A19-88CE-EAFE0DD8EF75}" srcOrd="0" destOrd="0" presId="urn:microsoft.com/office/officeart/2005/8/layout/orgChart1"/>
    <dgm:cxn modelId="{1853DCA6-EFB2-435C-A4B2-1D2D0999CD4A}" type="presParOf" srcId="{62C788BF-C4E5-41FC-8657-7ECEEE35F493}" destId="{59E3C190-419D-4F54-88DC-0F416ABC5BF0}" srcOrd="1" destOrd="0" presId="urn:microsoft.com/office/officeart/2005/8/layout/orgChart1"/>
    <dgm:cxn modelId="{13948D5D-A85B-4C3F-BA6A-D8863E0249E3}" type="presParOf" srcId="{E3A55725-AAF9-423E-8535-7AA739B19236}" destId="{72EE4087-2388-4538-9F83-4A3E414BF04F}" srcOrd="1" destOrd="0" presId="urn:microsoft.com/office/officeart/2005/8/layout/orgChart1"/>
    <dgm:cxn modelId="{41069837-D77D-4060-B33A-3D102123F013}" type="presParOf" srcId="{E3A55725-AAF9-423E-8535-7AA739B19236}" destId="{BC84B019-EBA6-4E43-A342-709F103A83B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647D43-A88A-46AB-AB2D-2FA715D2786C}" type="doc">
      <dgm:prSet loTypeId="urn:microsoft.com/office/officeart/2005/8/layout/default" loCatId="list" qsTypeId="urn:microsoft.com/office/officeart/2005/8/quickstyle/simple1" qsCatId="simple" csTypeId="urn:microsoft.com/office/officeart/2005/8/colors/accent6_5" csCatId="accent6" phldr="1"/>
      <dgm:spPr/>
      <dgm:t>
        <a:bodyPr/>
        <a:lstStyle/>
        <a:p>
          <a:endParaRPr lang="en-US"/>
        </a:p>
      </dgm:t>
    </dgm:pt>
    <dgm:pt modelId="{F8E88A2A-0915-430A-867F-5BA5261B6333}">
      <dgm:prSet phldr="0" custT="1"/>
      <dgm:spPr/>
      <dgm:t>
        <a:bodyPr/>
        <a:lstStyle/>
        <a:p>
          <a:pPr rtl="0"/>
          <a:r>
            <a:rPr lang="en-US" sz="4400" b="1">
              <a:solidFill>
                <a:schemeClr val="accent6">
                  <a:lumMod val="50000"/>
                </a:schemeClr>
              </a:solidFill>
              <a:effectLst/>
              <a:latin typeface="Calibri Light" panose="020F0302020204030204"/>
            </a:rPr>
            <a:t>Event</a:t>
          </a:r>
        </a:p>
      </dgm:t>
      <dgm:extLst>
        <a:ext uri="{E40237B7-FDA0-4F09-8148-C483321AD2D9}">
          <dgm14:cNvPr xmlns:dgm14="http://schemas.microsoft.com/office/drawing/2010/diagram" id="0" name="" descr="Event&#10;Experience&#10;Effect&#10;"/>
        </a:ext>
      </dgm:extLst>
    </dgm:pt>
    <dgm:pt modelId="{466E8F4C-C8BE-4517-BE19-13340DDF4CE9}" type="parTrans" cxnId="{B22477DA-27D5-42D0-A434-6387FDA453CD}">
      <dgm:prSet/>
      <dgm:spPr/>
      <dgm:t>
        <a:bodyPr/>
        <a:lstStyle/>
        <a:p>
          <a:endParaRPr lang="en-US"/>
        </a:p>
      </dgm:t>
    </dgm:pt>
    <dgm:pt modelId="{3121643A-40CF-49E4-86EE-8F163BCEAAAB}" type="sibTrans" cxnId="{B22477DA-27D5-42D0-A434-6387FDA453CD}">
      <dgm:prSet/>
      <dgm:spPr/>
      <dgm:t>
        <a:bodyPr/>
        <a:lstStyle/>
        <a:p>
          <a:endParaRPr lang="en-US"/>
        </a:p>
      </dgm:t>
    </dgm:pt>
    <dgm:pt modelId="{71F9A44C-4709-465B-936F-D62D6F623715}">
      <dgm:prSet phldr="0" custT="1"/>
      <dgm:spPr/>
      <dgm:t>
        <a:bodyPr/>
        <a:lstStyle/>
        <a:p>
          <a:r>
            <a:rPr lang="en-US" sz="4000" b="1">
              <a:solidFill>
                <a:schemeClr val="accent6">
                  <a:lumMod val="50000"/>
                </a:schemeClr>
              </a:solidFill>
              <a:effectLst/>
              <a:latin typeface="Calibri Light" panose="020F0302020204030204"/>
            </a:rPr>
            <a:t>Experience</a:t>
          </a:r>
        </a:p>
      </dgm:t>
      <dgm:extLst>
        <a:ext uri="{E40237B7-FDA0-4F09-8148-C483321AD2D9}">
          <dgm14:cNvPr xmlns:dgm14="http://schemas.microsoft.com/office/drawing/2010/diagram" id="0" name="" descr="Event&#10;Experience&#10;Effect&#10;"/>
        </a:ext>
      </dgm:extLst>
    </dgm:pt>
    <dgm:pt modelId="{7337DBEE-9956-4AD8-B946-C36692B656DE}" type="parTrans" cxnId="{21285EA1-9883-4068-B977-F44EF42804AE}">
      <dgm:prSet/>
      <dgm:spPr/>
      <dgm:t>
        <a:bodyPr/>
        <a:lstStyle/>
        <a:p>
          <a:endParaRPr lang="en-US"/>
        </a:p>
      </dgm:t>
    </dgm:pt>
    <dgm:pt modelId="{2171AB3D-FBD1-4AC7-BBCB-BB4F6ADF4601}" type="sibTrans" cxnId="{21285EA1-9883-4068-B977-F44EF42804AE}">
      <dgm:prSet/>
      <dgm:spPr/>
      <dgm:t>
        <a:bodyPr/>
        <a:lstStyle/>
        <a:p>
          <a:endParaRPr lang="en-US"/>
        </a:p>
      </dgm:t>
    </dgm:pt>
    <dgm:pt modelId="{4E36F3C9-B79E-4C8F-A33D-E2E0BAF81768}">
      <dgm:prSet phldr="0" custT="1"/>
      <dgm:spPr/>
      <dgm:t>
        <a:bodyPr/>
        <a:lstStyle/>
        <a:p>
          <a:r>
            <a:rPr lang="en-US" sz="4400" b="1">
              <a:ln/>
              <a:solidFill>
                <a:schemeClr val="accent6">
                  <a:lumMod val="50000"/>
                </a:schemeClr>
              </a:solidFill>
              <a:effectLst/>
              <a:latin typeface="Calibri Light" panose="020F0302020204030204"/>
            </a:rPr>
            <a:t>Effect</a:t>
          </a:r>
        </a:p>
      </dgm:t>
      <dgm:extLst>
        <a:ext uri="{E40237B7-FDA0-4F09-8148-C483321AD2D9}">
          <dgm14:cNvPr xmlns:dgm14="http://schemas.microsoft.com/office/drawing/2010/diagram" id="0" name="" descr="Event&#10;Experience&#10;Effect&#10;"/>
        </a:ext>
      </dgm:extLst>
    </dgm:pt>
    <dgm:pt modelId="{88DA1E02-652A-4982-9C7F-D0F74CBBA750}" type="parTrans" cxnId="{7BA8D491-2FEE-4617-AC14-EEBB22C15F4E}">
      <dgm:prSet/>
      <dgm:spPr/>
      <dgm:t>
        <a:bodyPr/>
        <a:lstStyle/>
        <a:p>
          <a:endParaRPr lang="en-US"/>
        </a:p>
      </dgm:t>
    </dgm:pt>
    <dgm:pt modelId="{71079230-4248-4F83-97D9-DAF964366375}" type="sibTrans" cxnId="{7BA8D491-2FEE-4617-AC14-EEBB22C15F4E}">
      <dgm:prSet/>
      <dgm:spPr/>
      <dgm:t>
        <a:bodyPr/>
        <a:lstStyle/>
        <a:p>
          <a:endParaRPr lang="en-US"/>
        </a:p>
      </dgm:t>
    </dgm:pt>
    <dgm:pt modelId="{79286D34-38FF-4283-BFE2-DDD8EAE7BECB}" type="pres">
      <dgm:prSet presAssocID="{41647D43-A88A-46AB-AB2D-2FA715D2786C}" presName="diagram" presStyleCnt="0">
        <dgm:presLayoutVars>
          <dgm:dir/>
          <dgm:resizeHandles val="exact"/>
        </dgm:presLayoutVars>
      </dgm:prSet>
      <dgm:spPr/>
    </dgm:pt>
    <dgm:pt modelId="{CC4603F3-2416-4C46-B058-C301E812D134}" type="pres">
      <dgm:prSet presAssocID="{F8E88A2A-0915-430A-867F-5BA5261B6333}" presName="node" presStyleLbl="node1" presStyleIdx="0" presStyleCnt="3">
        <dgm:presLayoutVars>
          <dgm:bulletEnabled val="1"/>
        </dgm:presLayoutVars>
      </dgm:prSet>
      <dgm:spPr/>
    </dgm:pt>
    <dgm:pt modelId="{1C3C4051-D422-4F1A-B18C-152A920B22A6}" type="pres">
      <dgm:prSet presAssocID="{3121643A-40CF-49E4-86EE-8F163BCEAAAB}" presName="sibTrans" presStyleCnt="0"/>
      <dgm:spPr/>
    </dgm:pt>
    <dgm:pt modelId="{BD1DE6CE-5342-48C4-AAFA-73A446838F44}" type="pres">
      <dgm:prSet presAssocID="{71F9A44C-4709-465B-936F-D62D6F623715}" presName="node" presStyleLbl="node1" presStyleIdx="1" presStyleCnt="3">
        <dgm:presLayoutVars>
          <dgm:bulletEnabled val="1"/>
        </dgm:presLayoutVars>
      </dgm:prSet>
      <dgm:spPr/>
    </dgm:pt>
    <dgm:pt modelId="{CA69E802-76B1-4BA1-888B-BCF321164AD0}" type="pres">
      <dgm:prSet presAssocID="{2171AB3D-FBD1-4AC7-BBCB-BB4F6ADF4601}" presName="sibTrans" presStyleCnt="0"/>
      <dgm:spPr/>
    </dgm:pt>
    <dgm:pt modelId="{A8B5644E-1372-4CD7-887F-D3B5D7F17678}" type="pres">
      <dgm:prSet presAssocID="{4E36F3C9-B79E-4C8F-A33D-E2E0BAF81768}" presName="node" presStyleLbl="node1" presStyleIdx="2" presStyleCnt="3">
        <dgm:presLayoutVars>
          <dgm:bulletEnabled val="1"/>
        </dgm:presLayoutVars>
      </dgm:prSet>
      <dgm:spPr/>
    </dgm:pt>
  </dgm:ptLst>
  <dgm:cxnLst>
    <dgm:cxn modelId="{D0CF7217-1583-490A-A8AA-6D4D4183F192}" type="presOf" srcId="{4E36F3C9-B79E-4C8F-A33D-E2E0BAF81768}" destId="{A8B5644E-1372-4CD7-887F-D3B5D7F17678}" srcOrd="0" destOrd="0" presId="urn:microsoft.com/office/officeart/2005/8/layout/default"/>
    <dgm:cxn modelId="{68CEB31C-C0A0-4E17-9AC4-3D969EF9392B}" type="presOf" srcId="{71F9A44C-4709-465B-936F-D62D6F623715}" destId="{BD1DE6CE-5342-48C4-AAFA-73A446838F44}" srcOrd="0" destOrd="0" presId="urn:microsoft.com/office/officeart/2005/8/layout/default"/>
    <dgm:cxn modelId="{436D9638-8A32-4394-AC41-D4ED2E3C9AEE}" type="presOf" srcId="{F8E88A2A-0915-430A-867F-5BA5261B6333}" destId="{CC4603F3-2416-4C46-B058-C301E812D134}" srcOrd="0" destOrd="0" presId="urn:microsoft.com/office/officeart/2005/8/layout/default"/>
    <dgm:cxn modelId="{7BA8D491-2FEE-4617-AC14-EEBB22C15F4E}" srcId="{41647D43-A88A-46AB-AB2D-2FA715D2786C}" destId="{4E36F3C9-B79E-4C8F-A33D-E2E0BAF81768}" srcOrd="2" destOrd="0" parTransId="{88DA1E02-652A-4982-9C7F-D0F74CBBA750}" sibTransId="{71079230-4248-4F83-97D9-DAF964366375}"/>
    <dgm:cxn modelId="{21285EA1-9883-4068-B977-F44EF42804AE}" srcId="{41647D43-A88A-46AB-AB2D-2FA715D2786C}" destId="{71F9A44C-4709-465B-936F-D62D6F623715}" srcOrd="1" destOrd="0" parTransId="{7337DBEE-9956-4AD8-B946-C36692B656DE}" sibTransId="{2171AB3D-FBD1-4AC7-BBCB-BB4F6ADF4601}"/>
    <dgm:cxn modelId="{B22477DA-27D5-42D0-A434-6387FDA453CD}" srcId="{41647D43-A88A-46AB-AB2D-2FA715D2786C}" destId="{F8E88A2A-0915-430A-867F-5BA5261B6333}" srcOrd="0" destOrd="0" parTransId="{466E8F4C-C8BE-4517-BE19-13340DDF4CE9}" sibTransId="{3121643A-40CF-49E4-86EE-8F163BCEAAAB}"/>
    <dgm:cxn modelId="{8DC8A4FC-0A4A-45EF-B34B-CEE59A4216D8}" type="presOf" srcId="{41647D43-A88A-46AB-AB2D-2FA715D2786C}" destId="{79286D34-38FF-4283-BFE2-DDD8EAE7BECB}" srcOrd="0" destOrd="0" presId="urn:microsoft.com/office/officeart/2005/8/layout/default"/>
    <dgm:cxn modelId="{F440E077-1319-47E1-8F50-5C61732AD773}" type="presParOf" srcId="{79286D34-38FF-4283-BFE2-DDD8EAE7BECB}" destId="{CC4603F3-2416-4C46-B058-C301E812D134}" srcOrd="0" destOrd="0" presId="urn:microsoft.com/office/officeart/2005/8/layout/default"/>
    <dgm:cxn modelId="{4644FD6F-5043-4A20-96D3-EEB8793093B0}" type="presParOf" srcId="{79286D34-38FF-4283-BFE2-DDD8EAE7BECB}" destId="{1C3C4051-D422-4F1A-B18C-152A920B22A6}" srcOrd="1" destOrd="0" presId="urn:microsoft.com/office/officeart/2005/8/layout/default"/>
    <dgm:cxn modelId="{D335FAA9-F4F9-41B0-AC35-BD3721A39C8C}" type="presParOf" srcId="{79286D34-38FF-4283-BFE2-DDD8EAE7BECB}" destId="{BD1DE6CE-5342-48C4-AAFA-73A446838F44}" srcOrd="2" destOrd="0" presId="urn:microsoft.com/office/officeart/2005/8/layout/default"/>
    <dgm:cxn modelId="{83420001-C642-4574-BFEC-AB6E7CAF2CB6}" type="presParOf" srcId="{79286D34-38FF-4283-BFE2-DDD8EAE7BECB}" destId="{CA69E802-76B1-4BA1-888B-BCF321164AD0}" srcOrd="3" destOrd="0" presId="urn:microsoft.com/office/officeart/2005/8/layout/default"/>
    <dgm:cxn modelId="{4A508BC5-FC51-4D4E-BC0D-9DAAB058A192}" type="presParOf" srcId="{79286D34-38FF-4283-BFE2-DDD8EAE7BECB}" destId="{A8B5644E-1372-4CD7-887F-D3B5D7F17678}"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1AFFD5-454C-4C3A-920D-CD0E81B29843}" type="doc">
      <dgm:prSet loTypeId="urn:microsoft.com/office/officeart/2005/8/layout/hList1" loCatId="list" qsTypeId="urn:microsoft.com/office/officeart/2005/8/quickstyle/simple3" qsCatId="simple" csTypeId="urn:microsoft.com/office/officeart/2005/8/colors/colorful5" csCatId="colorful" phldr="1"/>
      <dgm:spPr/>
      <dgm:t>
        <a:bodyPr/>
        <a:lstStyle/>
        <a:p>
          <a:endParaRPr lang="en-US"/>
        </a:p>
      </dgm:t>
    </dgm:pt>
    <dgm:pt modelId="{0A4E89D2-B655-44F1-BFB3-896FFD0DB277}">
      <dgm:prSet phldrT="[Text]"/>
      <dgm:spPr>
        <a:solidFill>
          <a:schemeClr val="accent6">
            <a:lumMod val="75000"/>
          </a:schemeClr>
        </a:solidFill>
      </dgm:spPr>
      <dgm:t>
        <a:bodyPr/>
        <a:lstStyle/>
        <a:p>
          <a:r>
            <a:rPr lang="en-US">
              <a:solidFill>
                <a:schemeClr val="bg1"/>
              </a:solidFill>
            </a:rPr>
            <a:t>Trauma</a:t>
          </a:r>
        </a:p>
      </dgm:t>
      <dgm:extLst>
        <a:ext uri="{E40237B7-FDA0-4F09-8148-C483321AD2D9}">
          <dgm14:cNvPr xmlns:dgm14="http://schemas.microsoft.com/office/drawing/2010/diagram" id="0" name="" descr="Trauma&#10; An event, series of events, or circumstances experienced by an individual as physically and emotionally harmful or life-threatening.  &#10;Traumatic Grief&#10; The combined experience of trauma and grief that can prevent or interfere with the natural mourning process and have a lasting negative impact on well-being and functioning.&#10;"/>
        </a:ext>
      </dgm:extLst>
    </dgm:pt>
    <dgm:pt modelId="{A039BE70-2897-4C8B-88B9-DF1130240AD6}" type="parTrans" cxnId="{BAF543FD-83A1-4410-A4A8-C480C5EFB003}">
      <dgm:prSet/>
      <dgm:spPr/>
      <dgm:t>
        <a:bodyPr/>
        <a:lstStyle/>
        <a:p>
          <a:endParaRPr lang="en-US"/>
        </a:p>
      </dgm:t>
    </dgm:pt>
    <dgm:pt modelId="{49C5F24B-A00C-492E-BE05-97804E597D71}" type="sibTrans" cxnId="{BAF543FD-83A1-4410-A4A8-C480C5EFB003}">
      <dgm:prSet/>
      <dgm:spPr/>
      <dgm:t>
        <a:bodyPr/>
        <a:lstStyle/>
        <a:p>
          <a:endParaRPr lang="en-US"/>
        </a:p>
      </dgm:t>
    </dgm:pt>
    <dgm:pt modelId="{532E5DE1-7056-4293-85DE-E9617CF0BFCD}">
      <dgm:prSet phldrT="[Text]"/>
      <dgm:spPr>
        <a:solidFill>
          <a:schemeClr val="accent6">
            <a:lumMod val="40000"/>
            <a:lumOff val="60000"/>
            <a:alpha val="90000"/>
          </a:schemeClr>
        </a:solidFill>
      </dgm:spPr>
      <dgm:t>
        <a:bodyPr/>
        <a:lstStyle/>
        <a:p>
          <a:pPr>
            <a:buNone/>
          </a:pPr>
          <a:r>
            <a:rPr lang="en-US"/>
            <a:t>An event, series of events, or circumstances experienced by an individual as physically and emotionally harmful or life-threatening.  </a:t>
          </a:r>
        </a:p>
      </dgm:t>
      <dgm:extLst>
        <a:ext uri="{E40237B7-FDA0-4F09-8148-C483321AD2D9}">
          <dgm14:cNvPr xmlns:dgm14="http://schemas.microsoft.com/office/drawing/2010/diagram" id="0" name="" descr="Trauma&#10; An event, series of events, or circumstances experienced by an individual as physically and emotionally harmful or life-threatening.  &#10;Traumatic Grief&#10; The combined experience of trauma and grief that can prevent or interfere with the natural mourning process and have a lasting negative impact on well-being and functioning.&#10;"/>
        </a:ext>
      </dgm:extLst>
    </dgm:pt>
    <dgm:pt modelId="{2CDE0105-1332-4925-816B-0FADC647C846}" type="parTrans" cxnId="{82110215-CCFC-4D70-8FBB-AA0EAF0489C7}">
      <dgm:prSet/>
      <dgm:spPr/>
      <dgm:t>
        <a:bodyPr/>
        <a:lstStyle/>
        <a:p>
          <a:endParaRPr lang="en-US"/>
        </a:p>
      </dgm:t>
    </dgm:pt>
    <dgm:pt modelId="{1D1523B5-BD5D-42F4-BAF3-131B45B1B1B8}" type="sibTrans" cxnId="{82110215-CCFC-4D70-8FBB-AA0EAF0489C7}">
      <dgm:prSet/>
      <dgm:spPr/>
      <dgm:t>
        <a:bodyPr/>
        <a:lstStyle/>
        <a:p>
          <a:endParaRPr lang="en-US"/>
        </a:p>
      </dgm:t>
    </dgm:pt>
    <dgm:pt modelId="{550FAEB3-10E4-4915-9D9A-D448353E2D46}">
      <dgm:prSet phldrT="[Text]"/>
      <dgm:spPr>
        <a:solidFill>
          <a:schemeClr val="accent6">
            <a:lumMod val="75000"/>
          </a:schemeClr>
        </a:solidFill>
      </dgm:spPr>
      <dgm:t>
        <a:bodyPr/>
        <a:lstStyle/>
        <a:p>
          <a:r>
            <a:rPr lang="en-US" b="1">
              <a:solidFill>
                <a:schemeClr val="bg1"/>
              </a:solidFill>
            </a:rPr>
            <a:t>Traumatic Grief</a:t>
          </a:r>
        </a:p>
      </dgm:t>
      <dgm:extLst>
        <a:ext uri="{E40237B7-FDA0-4F09-8148-C483321AD2D9}">
          <dgm14:cNvPr xmlns:dgm14="http://schemas.microsoft.com/office/drawing/2010/diagram" id="0" name="" descr="Trauma&#10; An event, series of events, or circumstances experienced by an individual as physically and emotionally harmful or life-threatening.  &#10;Traumatic Grief&#10; The combined experience of trauma and grief that can prevent or interfere with the natural mourning process and have a lasting negative impact on well-being and functioning.&#10;"/>
        </a:ext>
      </dgm:extLst>
    </dgm:pt>
    <dgm:pt modelId="{F81A5E31-077B-4C3C-8A47-C0D41285035E}" type="parTrans" cxnId="{56985EBA-DB7D-4532-8763-13C4CCCAC0C0}">
      <dgm:prSet/>
      <dgm:spPr/>
      <dgm:t>
        <a:bodyPr/>
        <a:lstStyle/>
        <a:p>
          <a:endParaRPr lang="en-US"/>
        </a:p>
      </dgm:t>
    </dgm:pt>
    <dgm:pt modelId="{62C053F8-2E1D-411C-8BA8-1A403BB5E890}" type="sibTrans" cxnId="{56985EBA-DB7D-4532-8763-13C4CCCAC0C0}">
      <dgm:prSet/>
      <dgm:spPr/>
      <dgm:t>
        <a:bodyPr/>
        <a:lstStyle/>
        <a:p>
          <a:endParaRPr lang="en-US"/>
        </a:p>
      </dgm:t>
    </dgm:pt>
    <dgm:pt modelId="{32FDAD3A-3518-4254-AD51-79D5748E53EB}">
      <dgm:prSet phldrT="[Text]"/>
      <dgm:spPr>
        <a:solidFill>
          <a:schemeClr val="accent6">
            <a:lumMod val="40000"/>
            <a:lumOff val="60000"/>
            <a:alpha val="90000"/>
          </a:schemeClr>
        </a:solidFill>
      </dgm:spPr>
      <dgm:t>
        <a:bodyPr/>
        <a:lstStyle/>
        <a:p>
          <a:pPr>
            <a:buNone/>
          </a:pPr>
          <a:r>
            <a:rPr lang="en-US"/>
            <a:t>The combined experience of trauma and grief that can prevent or interfere with the natural mourning process and have a lasting negative impact on well-being and functioning.</a:t>
          </a:r>
        </a:p>
      </dgm:t>
      <dgm:extLst>
        <a:ext uri="{E40237B7-FDA0-4F09-8148-C483321AD2D9}">
          <dgm14:cNvPr xmlns:dgm14="http://schemas.microsoft.com/office/drawing/2010/diagram" id="0" name="" descr="Trauma&#10; An event, series of events, or circumstances experienced by an individual as physically and emotionally harmful or life-threatening.  &#10;Traumatic Grief&#10; The combined experience of trauma and grief that can prevent or interfere with the natural mourning process and have a lasting negative impact on well-being and functioning.&#10;"/>
        </a:ext>
      </dgm:extLst>
    </dgm:pt>
    <dgm:pt modelId="{1ED46A3E-4A06-416E-8E7C-AFBE12EF931F}" type="parTrans" cxnId="{8BDE30D6-2749-4D32-BEA4-ED1902D8501D}">
      <dgm:prSet/>
      <dgm:spPr/>
      <dgm:t>
        <a:bodyPr/>
        <a:lstStyle/>
        <a:p>
          <a:endParaRPr lang="en-US"/>
        </a:p>
      </dgm:t>
    </dgm:pt>
    <dgm:pt modelId="{783EED14-179F-49BC-AAB4-852A9C235600}" type="sibTrans" cxnId="{8BDE30D6-2749-4D32-BEA4-ED1902D8501D}">
      <dgm:prSet/>
      <dgm:spPr/>
      <dgm:t>
        <a:bodyPr/>
        <a:lstStyle/>
        <a:p>
          <a:endParaRPr lang="en-US"/>
        </a:p>
      </dgm:t>
    </dgm:pt>
    <dgm:pt modelId="{468D910E-041E-4E8B-9EA1-C5784EA36CC9}" type="pres">
      <dgm:prSet presAssocID="{7A1AFFD5-454C-4C3A-920D-CD0E81B29843}" presName="Name0" presStyleCnt="0">
        <dgm:presLayoutVars>
          <dgm:dir/>
          <dgm:animLvl val="lvl"/>
          <dgm:resizeHandles val="exact"/>
        </dgm:presLayoutVars>
      </dgm:prSet>
      <dgm:spPr/>
    </dgm:pt>
    <dgm:pt modelId="{2F5566EE-9F8B-440B-A34D-B78E755BC381}" type="pres">
      <dgm:prSet presAssocID="{0A4E89D2-B655-44F1-BFB3-896FFD0DB277}" presName="composite" presStyleCnt="0"/>
      <dgm:spPr/>
    </dgm:pt>
    <dgm:pt modelId="{59C82281-7643-4461-A5BA-D1BD8AABAB50}" type="pres">
      <dgm:prSet presAssocID="{0A4E89D2-B655-44F1-BFB3-896FFD0DB277}" presName="parTx" presStyleLbl="alignNode1" presStyleIdx="0" presStyleCnt="2">
        <dgm:presLayoutVars>
          <dgm:chMax val="0"/>
          <dgm:chPref val="0"/>
          <dgm:bulletEnabled val="1"/>
        </dgm:presLayoutVars>
      </dgm:prSet>
      <dgm:spPr/>
    </dgm:pt>
    <dgm:pt modelId="{4CB01A64-F941-4140-9620-77B95298720A}" type="pres">
      <dgm:prSet presAssocID="{0A4E89D2-B655-44F1-BFB3-896FFD0DB277}" presName="desTx" presStyleLbl="alignAccFollowNode1" presStyleIdx="0" presStyleCnt="2">
        <dgm:presLayoutVars>
          <dgm:bulletEnabled val="1"/>
        </dgm:presLayoutVars>
      </dgm:prSet>
      <dgm:spPr/>
    </dgm:pt>
    <dgm:pt modelId="{830A6833-7933-4A3F-9EB0-F471EFF07780}" type="pres">
      <dgm:prSet presAssocID="{49C5F24B-A00C-492E-BE05-97804E597D71}" presName="space" presStyleCnt="0"/>
      <dgm:spPr/>
    </dgm:pt>
    <dgm:pt modelId="{9010E16F-2D6E-45A7-A01F-D043EA029828}" type="pres">
      <dgm:prSet presAssocID="{550FAEB3-10E4-4915-9D9A-D448353E2D46}" presName="composite" presStyleCnt="0"/>
      <dgm:spPr/>
    </dgm:pt>
    <dgm:pt modelId="{6F00BDF6-135F-4E5C-913B-C623F2864020}" type="pres">
      <dgm:prSet presAssocID="{550FAEB3-10E4-4915-9D9A-D448353E2D46}" presName="parTx" presStyleLbl="alignNode1" presStyleIdx="1" presStyleCnt="2">
        <dgm:presLayoutVars>
          <dgm:chMax val="0"/>
          <dgm:chPref val="0"/>
          <dgm:bulletEnabled val="1"/>
        </dgm:presLayoutVars>
      </dgm:prSet>
      <dgm:spPr/>
    </dgm:pt>
    <dgm:pt modelId="{FE04E0E7-E56B-4B28-B371-EB8B64D82275}" type="pres">
      <dgm:prSet presAssocID="{550FAEB3-10E4-4915-9D9A-D448353E2D46}" presName="desTx" presStyleLbl="alignAccFollowNode1" presStyleIdx="1" presStyleCnt="2">
        <dgm:presLayoutVars>
          <dgm:bulletEnabled val="1"/>
        </dgm:presLayoutVars>
      </dgm:prSet>
      <dgm:spPr/>
    </dgm:pt>
  </dgm:ptLst>
  <dgm:cxnLst>
    <dgm:cxn modelId="{82110215-CCFC-4D70-8FBB-AA0EAF0489C7}" srcId="{0A4E89D2-B655-44F1-BFB3-896FFD0DB277}" destId="{532E5DE1-7056-4293-85DE-E9617CF0BFCD}" srcOrd="0" destOrd="0" parTransId="{2CDE0105-1332-4925-816B-0FADC647C846}" sibTransId="{1D1523B5-BD5D-42F4-BAF3-131B45B1B1B8}"/>
    <dgm:cxn modelId="{D7C9FB3C-FF4D-4637-97AA-4EB735E39D8C}" type="presOf" srcId="{0A4E89D2-B655-44F1-BFB3-896FFD0DB277}" destId="{59C82281-7643-4461-A5BA-D1BD8AABAB50}" srcOrd="0" destOrd="0" presId="urn:microsoft.com/office/officeart/2005/8/layout/hList1"/>
    <dgm:cxn modelId="{E219A43F-91AE-4D22-8026-580F2344FF75}" type="presOf" srcId="{7A1AFFD5-454C-4C3A-920D-CD0E81B29843}" destId="{468D910E-041E-4E8B-9EA1-C5784EA36CC9}" srcOrd="0" destOrd="0" presId="urn:microsoft.com/office/officeart/2005/8/layout/hList1"/>
    <dgm:cxn modelId="{5718C67D-8622-4940-843B-88DB8FD8F454}" type="presOf" srcId="{32FDAD3A-3518-4254-AD51-79D5748E53EB}" destId="{FE04E0E7-E56B-4B28-B371-EB8B64D82275}" srcOrd="0" destOrd="0" presId="urn:microsoft.com/office/officeart/2005/8/layout/hList1"/>
    <dgm:cxn modelId="{E262E88B-996C-49E5-A2A4-D961334F5224}" type="presOf" srcId="{532E5DE1-7056-4293-85DE-E9617CF0BFCD}" destId="{4CB01A64-F941-4140-9620-77B95298720A}" srcOrd="0" destOrd="0" presId="urn:microsoft.com/office/officeart/2005/8/layout/hList1"/>
    <dgm:cxn modelId="{195A95A7-17D0-4BCB-8023-522E94762CBD}" type="presOf" srcId="{550FAEB3-10E4-4915-9D9A-D448353E2D46}" destId="{6F00BDF6-135F-4E5C-913B-C623F2864020}" srcOrd="0" destOrd="0" presId="urn:microsoft.com/office/officeart/2005/8/layout/hList1"/>
    <dgm:cxn modelId="{56985EBA-DB7D-4532-8763-13C4CCCAC0C0}" srcId="{7A1AFFD5-454C-4C3A-920D-CD0E81B29843}" destId="{550FAEB3-10E4-4915-9D9A-D448353E2D46}" srcOrd="1" destOrd="0" parTransId="{F81A5E31-077B-4C3C-8A47-C0D41285035E}" sibTransId="{62C053F8-2E1D-411C-8BA8-1A403BB5E890}"/>
    <dgm:cxn modelId="{8BDE30D6-2749-4D32-BEA4-ED1902D8501D}" srcId="{550FAEB3-10E4-4915-9D9A-D448353E2D46}" destId="{32FDAD3A-3518-4254-AD51-79D5748E53EB}" srcOrd="0" destOrd="0" parTransId="{1ED46A3E-4A06-416E-8E7C-AFBE12EF931F}" sibTransId="{783EED14-179F-49BC-AAB4-852A9C235600}"/>
    <dgm:cxn modelId="{BAF543FD-83A1-4410-A4A8-C480C5EFB003}" srcId="{7A1AFFD5-454C-4C3A-920D-CD0E81B29843}" destId="{0A4E89D2-B655-44F1-BFB3-896FFD0DB277}" srcOrd="0" destOrd="0" parTransId="{A039BE70-2897-4C8B-88B9-DF1130240AD6}" sibTransId="{49C5F24B-A00C-492E-BE05-97804E597D71}"/>
    <dgm:cxn modelId="{E1FF8FD6-DF74-4A10-BDE2-999A6A33F5E3}" type="presParOf" srcId="{468D910E-041E-4E8B-9EA1-C5784EA36CC9}" destId="{2F5566EE-9F8B-440B-A34D-B78E755BC381}" srcOrd="0" destOrd="0" presId="urn:microsoft.com/office/officeart/2005/8/layout/hList1"/>
    <dgm:cxn modelId="{9A336DA1-7F6F-4DE9-BC57-A0ED4B52E600}" type="presParOf" srcId="{2F5566EE-9F8B-440B-A34D-B78E755BC381}" destId="{59C82281-7643-4461-A5BA-D1BD8AABAB50}" srcOrd="0" destOrd="0" presId="urn:microsoft.com/office/officeart/2005/8/layout/hList1"/>
    <dgm:cxn modelId="{7CF897FE-CF37-4E74-BADF-76274D9AD963}" type="presParOf" srcId="{2F5566EE-9F8B-440B-A34D-B78E755BC381}" destId="{4CB01A64-F941-4140-9620-77B95298720A}" srcOrd="1" destOrd="0" presId="urn:microsoft.com/office/officeart/2005/8/layout/hList1"/>
    <dgm:cxn modelId="{67859A12-E946-4C62-B91F-DB97554519F5}" type="presParOf" srcId="{468D910E-041E-4E8B-9EA1-C5784EA36CC9}" destId="{830A6833-7933-4A3F-9EB0-F471EFF07780}" srcOrd="1" destOrd="0" presId="urn:microsoft.com/office/officeart/2005/8/layout/hList1"/>
    <dgm:cxn modelId="{334A028F-07DA-429D-BCE6-CE4C30C37FBB}" type="presParOf" srcId="{468D910E-041E-4E8B-9EA1-C5784EA36CC9}" destId="{9010E16F-2D6E-45A7-A01F-D043EA029828}" srcOrd="2" destOrd="0" presId="urn:microsoft.com/office/officeart/2005/8/layout/hList1"/>
    <dgm:cxn modelId="{3E4F96DB-C178-4721-9DB5-4CF90EE5B88F}" type="presParOf" srcId="{9010E16F-2D6E-45A7-A01F-D043EA029828}" destId="{6F00BDF6-135F-4E5C-913B-C623F2864020}" srcOrd="0" destOrd="0" presId="urn:microsoft.com/office/officeart/2005/8/layout/hList1"/>
    <dgm:cxn modelId="{13401B3E-4535-4633-AC5B-396A3A51A5D6}" type="presParOf" srcId="{9010E16F-2D6E-45A7-A01F-D043EA029828}" destId="{FE04E0E7-E56B-4B28-B371-EB8B64D8227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7B2E31-D82C-4146-8C1D-323E433EED7A}" type="doc">
      <dgm:prSet loTypeId="urn:microsoft.com/office/officeart/2005/8/layout/vList2" loCatId="list" qsTypeId="urn:microsoft.com/office/officeart/2005/8/quickstyle/simple1" qsCatId="simple" csTypeId="urn:microsoft.com/office/officeart/2005/8/colors/accent1_2" csCatId="accent1" phldr="1"/>
      <dgm:spPr/>
    </dgm:pt>
    <dgm:pt modelId="{007572EA-017D-4DF8-B811-8709F332B9D5}">
      <dgm:prSet phldrT="[Text]"/>
      <dgm:spPr>
        <a:solidFill>
          <a:schemeClr val="accent6">
            <a:lumMod val="75000"/>
          </a:schemeClr>
        </a:solidFill>
      </dgm:spPr>
      <dgm:t>
        <a:bodyPr/>
        <a:lstStyle/>
        <a:p>
          <a:r>
            <a:rPr lang="en-US"/>
            <a:t>Re-experiencing</a:t>
          </a:r>
        </a:p>
      </dgm:t>
    </dgm:pt>
    <dgm:pt modelId="{CA41B62C-F7D7-481D-A0AC-7AFA4E1E8671}" type="parTrans" cxnId="{8744B5A1-8BAB-4B58-B4E4-D9F69F306AE6}">
      <dgm:prSet/>
      <dgm:spPr/>
      <dgm:t>
        <a:bodyPr/>
        <a:lstStyle/>
        <a:p>
          <a:endParaRPr lang="en-US"/>
        </a:p>
      </dgm:t>
    </dgm:pt>
    <dgm:pt modelId="{87E81A9D-B0AC-4272-A92C-314730169B67}" type="sibTrans" cxnId="{8744B5A1-8BAB-4B58-B4E4-D9F69F306AE6}">
      <dgm:prSet/>
      <dgm:spPr/>
      <dgm:t>
        <a:bodyPr/>
        <a:lstStyle/>
        <a:p>
          <a:endParaRPr lang="en-US"/>
        </a:p>
      </dgm:t>
    </dgm:pt>
    <dgm:pt modelId="{0C1ADFBF-61D7-4960-B4C4-3A5DFDA3979F}">
      <dgm:prSet phldrT="[Text]"/>
      <dgm:spPr>
        <a:solidFill>
          <a:schemeClr val="accent6">
            <a:lumMod val="75000"/>
          </a:schemeClr>
        </a:solidFill>
      </dgm:spPr>
      <dgm:t>
        <a:bodyPr/>
        <a:lstStyle/>
        <a:p>
          <a:r>
            <a:rPr lang="en-US"/>
            <a:t>Avoidance</a:t>
          </a:r>
        </a:p>
      </dgm:t>
    </dgm:pt>
    <dgm:pt modelId="{17254710-2A4A-4A85-A0CB-D0A4D31CB19C}" type="parTrans" cxnId="{79BE8AA8-89B0-4567-AFA9-3E50939B802B}">
      <dgm:prSet/>
      <dgm:spPr/>
      <dgm:t>
        <a:bodyPr/>
        <a:lstStyle/>
        <a:p>
          <a:endParaRPr lang="en-US"/>
        </a:p>
      </dgm:t>
    </dgm:pt>
    <dgm:pt modelId="{D641C21F-8EDE-4F96-8DBB-DFAA9125C38E}" type="sibTrans" cxnId="{79BE8AA8-89B0-4567-AFA9-3E50939B802B}">
      <dgm:prSet/>
      <dgm:spPr/>
      <dgm:t>
        <a:bodyPr/>
        <a:lstStyle/>
        <a:p>
          <a:endParaRPr lang="en-US"/>
        </a:p>
      </dgm:t>
    </dgm:pt>
    <dgm:pt modelId="{D7AFCD0D-9F93-482A-9259-B660DD2A1A93}">
      <dgm:prSet phldrT="[Text]"/>
      <dgm:spPr>
        <a:solidFill>
          <a:schemeClr val="accent6">
            <a:lumMod val="75000"/>
          </a:schemeClr>
        </a:solidFill>
      </dgm:spPr>
      <dgm:t>
        <a:bodyPr/>
        <a:lstStyle/>
        <a:p>
          <a:r>
            <a:rPr lang="en-US"/>
            <a:t>Hyperarousal</a:t>
          </a:r>
        </a:p>
      </dgm:t>
    </dgm:pt>
    <dgm:pt modelId="{0216B125-5B3F-4B79-8245-7AB1DA060A41}" type="parTrans" cxnId="{268D2A2B-3358-4382-889A-AC9046B8D37E}">
      <dgm:prSet/>
      <dgm:spPr/>
      <dgm:t>
        <a:bodyPr/>
        <a:lstStyle/>
        <a:p>
          <a:endParaRPr lang="en-US"/>
        </a:p>
      </dgm:t>
    </dgm:pt>
    <dgm:pt modelId="{AF9551E5-B6D9-4AA9-8129-A6D7EEE27154}" type="sibTrans" cxnId="{268D2A2B-3358-4382-889A-AC9046B8D37E}">
      <dgm:prSet/>
      <dgm:spPr/>
      <dgm:t>
        <a:bodyPr/>
        <a:lstStyle/>
        <a:p>
          <a:endParaRPr lang="en-US"/>
        </a:p>
      </dgm:t>
    </dgm:pt>
    <dgm:pt modelId="{5C577C3E-732F-4B1C-8F97-3718D116C9C6}">
      <dgm:prSet phldrT="[Text]"/>
      <dgm:spPr>
        <a:solidFill>
          <a:schemeClr val="accent6">
            <a:lumMod val="75000"/>
          </a:schemeClr>
        </a:solidFill>
      </dgm:spPr>
      <dgm:t>
        <a:bodyPr/>
        <a:lstStyle/>
        <a:p>
          <a:r>
            <a:rPr lang="en-US"/>
            <a:t>Changes in thoughts and Feelings</a:t>
          </a:r>
        </a:p>
      </dgm:t>
    </dgm:pt>
    <dgm:pt modelId="{44EEBF4A-E224-4F2F-A72D-7D5954E0E279}" type="parTrans" cxnId="{5801764F-CFCC-44A5-8F9F-4273B0D67CB2}">
      <dgm:prSet/>
      <dgm:spPr/>
      <dgm:t>
        <a:bodyPr/>
        <a:lstStyle/>
        <a:p>
          <a:endParaRPr lang="en-US"/>
        </a:p>
      </dgm:t>
    </dgm:pt>
    <dgm:pt modelId="{0C94E050-B91C-44D9-A2A7-33784E4FC2BB}" type="sibTrans" cxnId="{5801764F-CFCC-44A5-8F9F-4273B0D67CB2}">
      <dgm:prSet/>
      <dgm:spPr/>
      <dgm:t>
        <a:bodyPr/>
        <a:lstStyle/>
        <a:p>
          <a:endParaRPr lang="en-US"/>
        </a:p>
      </dgm:t>
    </dgm:pt>
    <dgm:pt modelId="{D6BEBFE6-06AC-4246-B09E-1822E0E84F4A}" type="pres">
      <dgm:prSet presAssocID="{E87B2E31-D82C-4146-8C1D-323E433EED7A}" presName="linear" presStyleCnt="0">
        <dgm:presLayoutVars>
          <dgm:animLvl val="lvl"/>
          <dgm:resizeHandles val="exact"/>
        </dgm:presLayoutVars>
      </dgm:prSet>
      <dgm:spPr/>
    </dgm:pt>
    <dgm:pt modelId="{90B50052-5DDA-4B01-8266-16F36F7040CB}" type="pres">
      <dgm:prSet presAssocID="{007572EA-017D-4DF8-B811-8709F332B9D5}" presName="parentText" presStyleLbl="node1" presStyleIdx="0" presStyleCnt="4">
        <dgm:presLayoutVars>
          <dgm:chMax val="0"/>
          <dgm:bulletEnabled val="1"/>
        </dgm:presLayoutVars>
      </dgm:prSet>
      <dgm:spPr/>
    </dgm:pt>
    <dgm:pt modelId="{C1DEFC1E-3DC8-44D5-8889-C404A251A260}" type="pres">
      <dgm:prSet presAssocID="{87E81A9D-B0AC-4272-A92C-314730169B67}" presName="spacer" presStyleCnt="0"/>
      <dgm:spPr/>
    </dgm:pt>
    <dgm:pt modelId="{23F6E198-390E-465F-8757-E93CEB4FCB84}" type="pres">
      <dgm:prSet presAssocID="{0C1ADFBF-61D7-4960-B4C4-3A5DFDA3979F}" presName="parentText" presStyleLbl="node1" presStyleIdx="1" presStyleCnt="4">
        <dgm:presLayoutVars>
          <dgm:chMax val="0"/>
          <dgm:bulletEnabled val="1"/>
        </dgm:presLayoutVars>
      </dgm:prSet>
      <dgm:spPr/>
    </dgm:pt>
    <dgm:pt modelId="{4861E7B5-016A-47D3-A38E-58889756FD93}" type="pres">
      <dgm:prSet presAssocID="{D641C21F-8EDE-4F96-8DBB-DFAA9125C38E}" presName="spacer" presStyleCnt="0"/>
      <dgm:spPr/>
    </dgm:pt>
    <dgm:pt modelId="{B081F4F5-A64A-41BD-9CAB-B25383A2A4F2}" type="pres">
      <dgm:prSet presAssocID="{D7AFCD0D-9F93-482A-9259-B660DD2A1A93}" presName="parentText" presStyleLbl="node1" presStyleIdx="2" presStyleCnt="4">
        <dgm:presLayoutVars>
          <dgm:chMax val="0"/>
          <dgm:bulletEnabled val="1"/>
        </dgm:presLayoutVars>
      </dgm:prSet>
      <dgm:spPr/>
    </dgm:pt>
    <dgm:pt modelId="{2D0AA319-544A-4234-8FE7-43686CC461C6}" type="pres">
      <dgm:prSet presAssocID="{AF9551E5-B6D9-4AA9-8129-A6D7EEE27154}" presName="spacer" presStyleCnt="0"/>
      <dgm:spPr/>
    </dgm:pt>
    <dgm:pt modelId="{A53AC4A0-C9B7-4467-831B-59DAEC0E646B}" type="pres">
      <dgm:prSet presAssocID="{5C577C3E-732F-4B1C-8F97-3718D116C9C6}" presName="parentText" presStyleLbl="node1" presStyleIdx="3" presStyleCnt="4">
        <dgm:presLayoutVars>
          <dgm:chMax val="0"/>
          <dgm:bulletEnabled val="1"/>
        </dgm:presLayoutVars>
      </dgm:prSet>
      <dgm:spPr/>
    </dgm:pt>
  </dgm:ptLst>
  <dgm:cxnLst>
    <dgm:cxn modelId="{268D2A2B-3358-4382-889A-AC9046B8D37E}" srcId="{E87B2E31-D82C-4146-8C1D-323E433EED7A}" destId="{D7AFCD0D-9F93-482A-9259-B660DD2A1A93}" srcOrd="2" destOrd="0" parTransId="{0216B125-5B3F-4B79-8245-7AB1DA060A41}" sibTransId="{AF9551E5-B6D9-4AA9-8129-A6D7EEE27154}"/>
    <dgm:cxn modelId="{5801764F-CFCC-44A5-8F9F-4273B0D67CB2}" srcId="{E87B2E31-D82C-4146-8C1D-323E433EED7A}" destId="{5C577C3E-732F-4B1C-8F97-3718D116C9C6}" srcOrd="3" destOrd="0" parTransId="{44EEBF4A-E224-4F2F-A72D-7D5954E0E279}" sibTransId="{0C94E050-B91C-44D9-A2A7-33784E4FC2BB}"/>
    <dgm:cxn modelId="{5189B653-6AAF-4357-BC30-D8B2DF4AE7D9}" type="presOf" srcId="{0C1ADFBF-61D7-4960-B4C4-3A5DFDA3979F}" destId="{23F6E198-390E-465F-8757-E93CEB4FCB84}" srcOrd="0" destOrd="0" presId="urn:microsoft.com/office/officeart/2005/8/layout/vList2"/>
    <dgm:cxn modelId="{56309579-B5A9-4C1F-A65F-444C1D8EFD13}" type="presOf" srcId="{5C577C3E-732F-4B1C-8F97-3718D116C9C6}" destId="{A53AC4A0-C9B7-4467-831B-59DAEC0E646B}" srcOrd="0" destOrd="0" presId="urn:microsoft.com/office/officeart/2005/8/layout/vList2"/>
    <dgm:cxn modelId="{41C2DB7A-3953-495B-BC90-F5C2F867A750}" type="presOf" srcId="{007572EA-017D-4DF8-B811-8709F332B9D5}" destId="{90B50052-5DDA-4B01-8266-16F36F7040CB}" srcOrd="0" destOrd="0" presId="urn:microsoft.com/office/officeart/2005/8/layout/vList2"/>
    <dgm:cxn modelId="{8744B5A1-8BAB-4B58-B4E4-D9F69F306AE6}" srcId="{E87B2E31-D82C-4146-8C1D-323E433EED7A}" destId="{007572EA-017D-4DF8-B811-8709F332B9D5}" srcOrd="0" destOrd="0" parTransId="{CA41B62C-F7D7-481D-A0AC-7AFA4E1E8671}" sibTransId="{87E81A9D-B0AC-4272-A92C-314730169B67}"/>
    <dgm:cxn modelId="{D6B67FA5-9497-4ABF-82C5-DD31385A6457}" type="presOf" srcId="{E87B2E31-D82C-4146-8C1D-323E433EED7A}" destId="{D6BEBFE6-06AC-4246-B09E-1822E0E84F4A}" srcOrd="0" destOrd="0" presId="urn:microsoft.com/office/officeart/2005/8/layout/vList2"/>
    <dgm:cxn modelId="{79BE8AA8-89B0-4567-AFA9-3E50939B802B}" srcId="{E87B2E31-D82C-4146-8C1D-323E433EED7A}" destId="{0C1ADFBF-61D7-4960-B4C4-3A5DFDA3979F}" srcOrd="1" destOrd="0" parTransId="{17254710-2A4A-4A85-A0CB-D0A4D31CB19C}" sibTransId="{D641C21F-8EDE-4F96-8DBB-DFAA9125C38E}"/>
    <dgm:cxn modelId="{3DB68CAA-BFDE-4E3C-BC0F-69DABE757B2D}" type="presOf" srcId="{D7AFCD0D-9F93-482A-9259-B660DD2A1A93}" destId="{B081F4F5-A64A-41BD-9CAB-B25383A2A4F2}" srcOrd="0" destOrd="0" presId="urn:microsoft.com/office/officeart/2005/8/layout/vList2"/>
    <dgm:cxn modelId="{D4BCD247-84D8-49D9-8ECF-6F902ED0D7D6}" type="presParOf" srcId="{D6BEBFE6-06AC-4246-B09E-1822E0E84F4A}" destId="{90B50052-5DDA-4B01-8266-16F36F7040CB}" srcOrd="0" destOrd="0" presId="urn:microsoft.com/office/officeart/2005/8/layout/vList2"/>
    <dgm:cxn modelId="{3E3EBF0C-4A61-4150-A476-8E63A00B5B99}" type="presParOf" srcId="{D6BEBFE6-06AC-4246-B09E-1822E0E84F4A}" destId="{C1DEFC1E-3DC8-44D5-8889-C404A251A260}" srcOrd="1" destOrd="0" presId="urn:microsoft.com/office/officeart/2005/8/layout/vList2"/>
    <dgm:cxn modelId="{D161CB58-830C-4FF0-AA3D-F5DEF86BDFD1}" type="presParOf" srcId="{D6BEBFE6-06AC-4246-B09E-1822E0E84F4A}" destId="{23F6E198-390E-465F-8757-E93CEB4FCB84}" srcOrd="2" destOrd="0" presId="urn:microsoft.com/office/officeart/2005/8/layout/vList2"/>
    <dgm:cxn modelId="{EE5A1DA9-42A7-4A75-8773-DAE90A8EDD60}" type="presParOf" srcId="{D6BEBFE6-06AC-4246-B09E-1822E0E84F4A}" destId="{4861E7B5-016A-47D3-A38E-58889756FD93}" srcOrd="3" destOrd="0" presId="urn:microsoft.com/office/officeart/2005/8/layout/vList2"/>
    <dgm:cxn modelId="{A5182DEE-A900-4D8D-8437-C0CE8BD6CC96}" type="presParOf" srcId="{D6BEBFE6-06AC-4246-B09E-1822E0E84F4A}" destId="{B081F4F5-A64A-41BD-9CAB-B25383A2A4F2}" srcOrd="4" destOrd="0" presId="urn:microsoft.com/office/officeart/2005/8/layout/vList2"/>
    <dgm:cxn modelId="{57C77E47-80FE-49F1-ACF3-3CFB102767E8}" type="presParOf" srcId="{D6BEBFE6-06AC-4246-B09E-1822E0E84F4A}" destId="{2D0AA319-544A-4234-8FE7-43686CC461C6}" srcOrd="5" destOrd="0" presId="urn:microsoft.com/office/officeart/2005/8/layout/vList2"/>
    <dgm:cxn modelId="{40A6B0C4-E218-4A56-BAF4-F5F8EADFC6DC}" type="presParOf" srcId="{D6BEBFE6-06AC-4246-B09E-1822E0E84F4A}" destId="{A53AC4A0-C9B7-4467-831B-59DAEC0E646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03651D-A62F-4A11-85BD-8DC047347065}" type="doc">
      <dgm:prSet loTypeId="urn:microsoft.com/office/officeart/2005/8/layout/venn1" loCatId="relationship" qsTypeId="urn:microsoft.com/office/officeart/2005/8/quickstyle/simple1" qsCatId="simple" csTypeId="urn:microsoft.com/office/officeart/2005/8/colors/accent6_5" csCatId="accent6"/>
      <dgm:spPr/>
      <dgm:t>
        <a:bodyPr/>
        <a:lstStyle/>
        <a:p>
          <a:endParaRPr lang="en-US"/>
        </a:p>
      </dgm:t>
    </dgm:pt>
    <dgm:pt modelId="{00091460-FC87-4948-8BB3-6D50333924B1}">
      <dgm:prSet/>
      <dgm:spPr/>
      <dgm:t>
        <a:bodyPr/>
        <a:lstStyle/>
        <a:p>
          <a:r>
            <a:rPr lang="en-US"/>
            <a:t>Safety</a:t>
          </a:r>
        </a:p>
      </dgm:t>
    </dgm:pt>
    <dgm:pt modelId="{67C44A8C-FC25-4694-916F-8906453F68D2}" type="parTrans" cxnId="{99446593-F0F9-44E1-9349-3915FFB17C4D}">
      <dgm:prSet/>
      <dgm:spPr/>
      <dgm:t>
        <a:bodyPr/>
        <a:lstStyle/>
        <a:p>
          <a:endParaRPr lang="en-US"/>
        </a:p>
      </dgm:t>
    </dgm:pt>
    <dgm:pt modelId="{8113BE0E-B8DB-4EE5-A7DE-1722BFE59423}" type="sibTrans" cxnId="{99446593-F0F9-44E1-9349-3915FFB17C4D}">
      <dgm:prSet/>
      <dgm:spPr/>
      <dgm:t>
        <a:bodyPr/>
        <a:lstStyle/>
        <a:p>
          <a:endParaRPr lang="en-US"/>
        </a:p>
      </dgm:t>
    </dgm:pt>
    <dgm:pt modelId="{E4D9BD9D-0BB4-4CD6-A258-56159A0F7937}">
      <dgm:prSet/>
      <dgm:spPr/>
      <dgm:t>
        <a:bodyPr/>
        <a:lstStyle/>
        <a:p>
          <a:r>
            <a:rPr lang="en-US"/>
            <a:t>Trustworthiness and Transparency</a:t>
          </a:r>
        </a:p>
      </dgm:t>
    </dgm:pt>
    <dgm:pt modelId="{6106A1B3-C738-4B14-BA62-C09A602742A7}" type="parTrans" cxnId="{C831BFD2-D161-4D36-8AAD-2CF835C7AAEC}">
      <dgm:prSet/>
      <dgm:spPr/>
      <dgm:t>
        <a:bodyPr/>
        <a:lstStyle/>
        <a:p>
          <a:endParaRPr lang="en-US"/>
        </a:p>
      </dgm:t>
    </dgm:pt>
    <dgm:pt modelId="{63E73B77-E87E-4F11-8B70-A0E4787AA421}" type="sibTrans" cxnId="{C831BFD2-D161-4D36-8AAD-2CF835C7AAEC}">
      <dgm:prSet/>
      <dgm:spPr/>
      <dgm:t>
        <a:bodyPr/>
        <a:lstStyle/>
        <a:p>
          <a:endParaRPr lang="en-US"/>
        </a:p>
      </dgm:t>
    </dgm:pt>
    <dgm:pt modelId="{AE67D53F-8E1F-4DCF-AEDD-DB5E11B20FC3}">
      <dgm:prSet/>
      <dgm:spPr/>
      <dgm:t>
        <a:bodyPr/>
        <a:lstStyle/>
        <a:p>
          <a:r>
            <a:rPr lang="en-US"/>
            <a:t>Peer Support</a:t>
          </a:r>
        </a:p>
      </dgm:t>
    </dgm:pt>
    <dgm:pt modelId="{22D01528-5E1F-4EEA-8685-A4607589F373}" type="parTrans" cxnId="{28C01BE8-BC9C-4E51-AF81-8AB6B0E08C6E}">
      <dgm:prSet/>
      <dgm:spPr/>
      <dgm:t>
        <a:bodyPr/>
        <a:lstStyle/>
        <a:p>
          <a:endParaRPr lang="en-US"/>
        </a:p>
      </dgm:t>
    </dgm:pt>
    <dgm:pt modelId="{82E8D3DB-6210-4D84-B585-DF5EBCDD8B1A}" type="sibTrans" cxnId="{28C01BE8-BC9C-4E51-AF81-8AB6B0E08C6E}">
      <dgm:prSet/>
      <dgm:spPr/>
      <dgm:t>
        <a:bodyPr/>
        <a:lstStyle/>
        <a:p>
          <a:endParaRPr lang="en-US"/>
        </a:p>
      </dgm:t>
    </dgm:pt>
    <dgm:pt modelId="{CA218EBB-36DB-4500-ABD6-3114D1AF892F}">
      <dgm:prSet/>
      <dgm:spPr/>
      <dgm:t>
        <a:bodyPr/>
        <a:lstStyle/>
        <a:p>
          <a:r>
            <a:rPr lang="en-US"/>
            <a:t>Collaboration and Mutuality</a:t>
          </a:r>
        </a:p>
      </dgm:t>
    </dgm:pt>
    <dgm:pt modelId="{D5CB761C-4FAC-4ECF-B554-30B08EC9A0E7}" type="parTrans" cxnId="{C9F527BE-3122-4CA5-95AE-42197A6E299C}">
      <dgm:prSet/>
      <dgm:spPr/>
      <dgm:t>
        <a:bodyPr/>
        <a:lstStyle/>
        <a:p>
          <a:endParaRPr lang="en-US"/>
        </a:p>
      </dgm:t>
    </dgm:pt>
    <dgm:pt modelId="{C01E7BBB-4BD5-4ED4-AE96-2C4CEA47CF92}" type="sibTrans" cxnId="{C9F527BE-3122-4CA5-95AE-42197A6E299C}">
      <dgm:prSet/>
      <dgm:spPr/>
      <dgm:t>
        <a:bodyPr/>
        <a:lstStyle/>
        <a:p>
          <a:endParaRPr lang="en-US"/>
        </a:p>
      </dgm:t>
    </dgm:pt>
    <dgm:pt modelId="{676AB9C0-EB43-4DC4-B883-DB83E2D9EC14}">
      <dgm:prSet/>
      <dgm:spPr/>
      <dgm:t>
        <a:bodyPr/>
        <a:lstStyle/>
        <a:p>
          <a:r>
            <a:rPr lang="en-US"/>
            <a:t>Empowerment, Voice and Choice</a:t>
          </a:r>
        </a:p>
      </dgm:t>
    </dgm:pt>
    <dgm:pt modelId="{20F8AFF7-5A0D-4273-BBE2-D7D26E77BA13}" type="parTrans" cxnId="{52FD1869-4E31-416E-AF6B-2438499BF3D7}">
      <dgm:prSet/>
      <dgm:spPr/>
      <dgm:t>
        <a:bodyPr/>
        <a:lstStyle/>
        <a:p>
          <a:endParaRPr lang="en-US"/>
        </a:p>
      </dgm:t>
    </dgm:pt>
    <dgm:pt modelId="{5B22C0EB-DB78-4A53-A37F-2187B048B80E}" type="sibTrans" cxnId="{52FD1869-4E31-416E-AF6B-2438499BF3D7}">
      <dgm:prSet/>
      <dgm:spPr/>
      <dgm:t>
        <a:bodyPr/>
        <a:lstStyle/>
        <a:p>
          <a:endParaRPr lang="en-US"/>
        </a:p>
      </dgm:t>
    </dgm:pt>
    <dgm:pt modelId="{2B6596BA-1681-48A0-82E5-51AC13EC8651}">
      <dgm:prSet/>
      <dgm:spPr/>
      <dgm:t>
        <a:bodyPr/>
        <a:lstStyle/>
        <a:p>
          <a:r>
            <a:rPr lang="en-US"/>
            <a:t>Consideration of cultural, historical and gender issues</a:t>
          </a:r>
        </a:p>
      </dgm:t>
    </dgm:pt>
    <dgm:pt modelId="{D220DC14-7E8E-4EAC-86C6-52810A86BEC8}" type="parTrans" cxnId="{9EE5696D-5959-44C6-BAAC-C4C67C7125E4}">
      <dgm:prSet/>
      <dgm:spPr/>
      <dgm:t>
        <a:bodyPr/>
        <a:lstStyle/>
        <a:p>
          <a:endParaRPr lang="en-US"/>
        </a:p>
      </dgm:t>
    </dgm:pt>
    <dgm:pt modelId="{372EF846-DD56-470A-8004-850936570DC7}" type="sibTrans" cxnId="{9EE5696D-5959-44C6-BAAC-C4C67C7125E4}">
      <dgm:prSet/>
      <dgm:spPr/>
      <dgm:t>
        <a:bodyPr/>
        <a:lstStyle/>
        <a:p>
          <a:endParaRPr lang="en-US"/>
        </a:p>
      </dgm:t>
    </dgm:pt>
    <dgm:pt modelId="{AF61E477-89E4-400D-B9D9-BB619B982643}" type="pres">
      <dgm:prSet presAssocID="{4B03651D-A62F-4A11-85BD-8DC047347065}" presName="compositeShape" presStyleCnt="0">
        <dgm:presLayoutVars>
          <dgm:chMax val="7"/>
          <dgm:dir/>
          <dgm:resizeHandles val="exact"/>
        </dgm:presLayoutVars>
      </dgm:prSet>
      <dgm:spPr/>
    </dgm:pt>
    <dgm:pt modelId="{1763A25A-6605-4B74-AD81-B66579DEB48D}" type="pres">
      <dgm:prSet presAssocID="{00091460-FC87-4948-8BB3-6D50333924B1}" presName="circ1" presStyleLbl="vennNode1" presStyleIdx="0" presStyleCnt="6"/>
      <dgm:spPr/>
    </dgm:pt>
    <dgm:pt modelId="{F1F59B97-BB26-4E3E-9AF2-E056F3B04343}" type="pres">
      <dgm:prSet presAssocID="{00091460-FC87-4948-8BB3-6D50333924B1}" presName="circ1Tx" presStyleLbl="revTx" presStyleIdx="0" presStyleCnt="0">
        <dgm:presLayoutVars>
          <dgm:chMax val="0"/>
          <dgm:chPref val="0"/>
          <dgm:bulletEnabled val="1"/>
        </dgm:presLayoutVars>
      </dgm:prSet>
      <dgm:spPr/>
    </dgm:pt>
    <dgm:pt modelId="{D1488A34-CF5D-4826-8920-CD4FF432158E}" type="pres">
      <dgm:prSet presAssocID="{E4D9BD9D-0BB4-4CD6-A258-56159A0F7937}" presName="circ2" presStyleLbl="vennNode1" presStyleIdx="1" presStyleCnt="6"/>
      <dgm:spPr/>
    </dgm:pt>
    <dgm:pt modelId="{B52DDB96-42A7-4255-A457-DFA0FE641D52}" type="pres">
      <dgm:prSet presAssocID="{E4D9BD9D-0BB4-4CD6-A258-56159A0F7937}" presName="circ2Tx" presStyleLbl="revTx" presStyleIdx="0" presStyleCnt="0">
        <dgm:presLayoutVars>
          <dgm:chMax val="0"/>
          <dgm:chPref val="0"/>
          <dgm:bulletEnabled val="1"/>
        </dgm:presLayoutVars>
      </dgm:prSet>
      <dgm:spPr/>
    </dgm:pt>
    <dgm:pt modelId="{28ABF957-C31A-4A36-80E9-5ADCBF900577}" type="pres">
      <dgm:prSet presAssocID="{AE67D53F-8E1F-4DCF-AEDD-DB5E11B20FC3}" presName="circ3" presStyleLbl="vennNode1" presStyleIdx="2" presStyleCnt="6"/>
      <dgm:spPr/>
    </dgm:pt>
    <dgm:pt modelId="{904262DA-2340-4CCC-AF06-6A606D06BD3D}" type="pres">
      <dgm:prSet presAssocID="{AE67D53F-8E1F-4DCF-AEDD-DB5E11B20FC3}" presName="circ3Tx" presStyleLbl="revTx" presStyleIdx="0" presStyleCnt="0">
        <dgm:presLayoutVars>
          <dgm:chMax val="0"/>
          <dgm:chPref val="0"/>
          <dgm:bulletEnabled val="1"/>
        </dgm:presLayoutVars>
      </dgm:prSet>
      <dgm:spPr/>
    </dgm:pt>
    <dgm:pt modelId="{002C679C-BC84-41CB-B474-D0CFDFF94462}" type="pres">
      <dgm:prSet presAssocID="{CA218EBB-36DB-4500-ABD6-3114D1AF892F}" presName="circ4" presStyleLbl="vennNode1" presStyleIdx="3" presStyleCnt="6"/>
      <dgm:spPr/>
    </dgm:pt>
    <dgm:pt modelId="{FBC484E8-9A76-4610-BE1B-AE498DC8757F}" type="pres">
      <dgm:prSet presAssocID="{CA218EBB-36DB-4500-ABD6-3114D1AF892F}" presName="circ4Tx" presStyleLbl="revTx" presStyleIdx="0" presStyleCnt="0">
        <dgm:presLayoutVars>
          <dgm:chMax val="0"/>
          <dgm:chPref val="0"/>
          <dgm:bulletEnabled val="1"/>
        </dgm:presLayoutVars>
      </dgm:prSet>
      <dgm:spPr/>
    </dgm:pt>
    <dgm:pt modelId="{F6999153-361C-4407-B9D2-64178F1F9C48}" type="pres">
      <dgm:prSet presAssocID="{676AB9C0-EB43-4DC4-B883-DB83E2D9EC14}" presName="circ5" presStyleLbl="vennNode1" presStyleIdx="4" presStyleCnt="6"/>
      <dgm:spPr/>
    </dgm:pt>
    <dgm:pt modelId="{956C4576-4CAF-4CDB-B1E4-2C449E18A7C9}" type="pres">
      <dgm:prSet presAssocID="{676AB9C0-EB43-4DC4-B883-DB83E2D9EC14}" presName="circ5Tx" presStyleLbl="revTx" presStyleIdx="0" presStyleCnt="0">
        <dgm:presLayoutVars>
          <dgm:chMax val="0"/>
          <dgm:chPref val="0"/>
          <dgm:bulletEnabled val="1"/>
        </dgm:presLayoutVars>
      </dgm:prSet>
      <dgm:spPr/>
    </dgm:pt>
    <dgm:pt modelId="{902A383A-C461-41FF-8A57-561A80DBCF20}" type="pres">
      <dgm:prSet presAssocID="{2B6596BA-1681-48A0-82E5-51AC13EC8651}" presName="circ6" presStyleLbl="vennNode1" presStyleIdx="5" presStyleCnt="6"/>
      <dgm:spPr/>
    </dgm:pt>
    <dgm:pt modelId="{BB80A347-DC5B-4728-A052-A1CA8F194A34}" type="pres">
      <dgm:prSet presAssocID="{2B6596BA-1681-48A0-82E5-51AC13EC8651}" presName="circ6Tx" presStyleLbl="revTx" presStyleIdx="0" presStyleCnt="0">
        <dgm:presLayoutVars>
          <dgm:chMax val="0"/>
          <dgm:chPref val="0"/>
          <dgm:bulletEnabled val="1"/>
        </dgm:presLayoutVars>
      </dgm:prSet>
      <dgm:spPr/>
    </dgm:pt>
  </dgm:ptLst>
  <dgm:cxnLst>
    <dgm:cxn modelId="{67EDAC14-65E7-4695-BD01-BD1311C43023}" type="presOf" srcId="{E4D9BD9D-0BB4-4CD6-A258-56159A0F7937}" destId="{B52DDB96-42A7-4255-A457-DFA0FE641D52}" srcOrd="0" destOrd="0" presId="urn:microsoft.com/office/officeart/2005/8/layout/venn1"/>
    <dgm:cxn modelId="{9738695C-5D24-4CDB-8E90-8552368B40DC}" type="presOf" srcId="{676AB9C0-EB43-4DC4-B883-DB83E2D9EC14}" destId="{956C4576-4CAF-4CDB-B1E4-2C449E18A7C9}" srcOrd="0" destOrd="0" presId="urn:microsoft.com/office/officeart/2005/8/layout/venn1"/>
    <dgm:cxn modelId="{2C63F45F-0E3E-43C3-AAA5-0FCF0C53C724}" type="presOf" srcId="{2B6596BA-1681-48A0-82E5-51AC13EC8651}" destId="{BB80A347-DC5B-4728-A052-A1CA8F194A34}" srcOrd="0" destOrd="0" presId="urn:microsoft.com/office/officeart/2005/8/layout/venn1"/>
    <dgm:cxn modelId="{52FD1869-4E31-416E-AF6B-2438499BF3D7}" srcId="{4B03651D-A62F-4A11-85BD-8DC047347065}" destId="{676AB9C0-EB43-4DC4-B883-DB83E2D9EC14}" srcOrd="4" destOrd="0" parTransId="{20F8AFF7-5A0D-4273-BBE2-D7D26E77BA13}" sibTransId="{5B22C0EB-DB78-4A53-A37F-2187B048B80E}"/>
    <dgm:cxn modelId="{9EE5696D-5959-44C6-BAAC-C4C67C7125E4}" srcId="{4B03651D-A62F-4A11-85BD-8DC047347065}" destId="{2B6596BA-1681-48A0-82E5-51AC13EC8651}" srcOrd="5" destOrd="0" parTransId="{D220DC14-7E8E-4EAC-86C6-52810A86BEC8}" sibTransId="{372EF846-DD56-470A-8004-850936570DC7}"/>
    <dgm:cxn modelId="{B1A8D991-1BC1-4689-88AE-DB721F457757}" type="presOf" srcId="{AE67D53F-8E1F-4DCF-AEDD-DB5E11B20FC3}" destId="{904262DA-2340-4CCC-AF06-6A606D06BD3D}" srcOrd="0" destOrd="0" presId="urn:microsoft.com/office/officeart/2005/8/layout/venn1"/>
    <dgm:cxn modelId="{696EDB92-891A-444D-B3A5-B30BAD7CF3ED}" type="presOf" srcId="{00091460-FC87-4948-8BB3-6D50333924B1}" destId="{F1F59B97-BB26-4E3E-9AF2-E056F3B04343}" srcOrd="0" destOrd="0" presId="urn:microsoft.com/office/officeart/2005/8/layout/venn1"/>
    <dgm:cxn modelId="{99446593-F0F9-44E1-9349-3915FFB17C4D}" srcId="{4B03651D-A62F-4A11-85BD-8DC047347065}" destId="{00091460-FC87-4948-8BB3-6D50333924B1}" srcOrd="0" destOrd="0" parTransId="{67C44A8C-FC25-4694-916F-8906453F68D2}" sibTransId="{8113BE0E-B8DB-4EE5-A7DE-1722BFE59423}"/>
    <dgm:cxn modelId="{391CFEA2-AF73-49C7-AFF8-6063B1E09C2D}" type="presOf" srcId="{4B03651D-A62F-4A11-85BD-8DC047347065}" destId="{AF61E477-89E4-400D-B9D9-BB619B982643}" srcOrd="0" destOrd="0" presId="urn:microsoft.com/office/officeart/2005/8/layout/venn1"/>
    <dgm:cxn modelId="{C9F527BE-3122-4CA5-95AE-42197A6E299C}" srcId="{4B03651D-A62F-4A11-85BD-8DC047347065}" destId="{CA218EBB-36DB-4500-ABD6-3114D1AF892F}" srcOrd="3" destOrd="0" parTransId="{D5CB761C-4FAC-4ECF-B554-30B08EC9A0E7}" sibTransId="{C01E7BBB-4BD5-4ED4-AE96-2C4CEA47CF92}"/>
    <dgm:cxn modelId="{C831BFD2-D161-4D36-8AAD-2CF835C7AAEC}" srcId="{4B03651D-A62F-4A11-85BD-8DC047347065}" destId="{E4D9BD9D-0BB4-4CD6-A258-56159A0F7937}" srcOrd="1" destOrd="0" parTransId="{6106A1B3-C738-4B14-BA62-C09A602742A7}" sibTransId="{63E73B77-E87E-4F11-8B70-A0E4787AA421}"/>
    <dgm:cxn modelId="{28C01BE8-BC9C-4E51-AF81-8AB6B0E08C6E}" srcId="{4B03651D-A62F-4A11-85BD-8DC047347065}" destId="{AE67D53F-8E1F-4DCF-AEDD-DB5E11B20FC3}" srcOrd="2" destOrd="0" parTransId="{22D01528-5E1F-4EEA-8685-A4607589F373}" sibTransId="{82E8D3DB-6210-4D84-B585-DF5EBCDD8B1A}"/>
    <dgm:cxn modelId="{405E0AF6-5358-47B3-B0D6-3C9E6D5942E3}" type="presOf" srcId="{CA218EBB-36DB-4500-ABD6-3114D1AF892F}" destId="{FBC484E8-9A76-4610-BE1B-AE498DC8757F}" srcOrd="0" destOrd="0" presId="urn:microsoft.com/office/officeart/2005/8/layout/venn1"/>
    <dgm:cxn modelId="{D75A4C9C-7A92-4EB7-86BC-09B30B70CE03}" type="presParOf" srcId="{AF61E477-89E4-400D-B9D9-BB619B982643}" destId="{1763A25A-6605-4B74-AD81-B66579DEB48D}" srcOrd="0" destOrd="0" presId="urn:microsoft.com/office/officeart/2005/8/layout/venn1"/>
    <dgm:cxn modelId="{1D143F93-5E5A-4871-A9F6-B04CDF0CFD5D}" type="presParOf" srcId="{AF61E477-89E4-400D-B9D9-BB619B982643}" destId="{F1F59B97-BB26-4E3E-9AF2-E056F3B04343}" srcOrd="1" destOrd="0" presId="urn:microsoft.com/office/officeart/2005/8/layout/venn1"/>
    <dgm:cxn modelId="{BC42971E-21FA-47E1-A1B8-8397678637D0}" type="presParOf" srcId="{AF61E477-89E4-400D-B9D9-BB619B982643}" destId="{D1488A34-CF5D-4826-8920-CD4FF432158E}" srcOrd="2" destOrd="0" presId="urn:microsoft.com/office/officeart/2005/8/layout/venn1"/>
    <dgm:cxn modelId="{FD1E53EE-82E5-4B51-9816-AA3A25F1B75A}" type="presParOf" srcId="{AF61E477-89E4-400D-B9D9-BB619B982643}" destId="{B52DDB96-42A7-4255-A457-DFA0FE641D52}" srcOrd="3" destOrd="0" presId="urn:microsoft.com/office/officeart/2005/8/layout/venn1"/>
    <dgm:cxn modelId="{C4E2E68D-D533-4333-8474-EBE0D940FA4A}" type="presParOf" srcId="{AF61E477-89E4-400D-B9D9-BB619B982643}" destId="{28ABF957-C31A-4A36-80E9-5ADCBF900577}" srcOrd="4" destOrd="0" presId="urn:microsoft.com/office/officeart/2005/8/layout/venn1"/>
    <dgm:cxn modelId="{174B0E54-56CD-4347-ADB9-8F821C04CD8A}" type="presParOf" srcId="{AF61E477-89E4-400D-B9D9-BB619B982643}" destId="{904262DA-2340-4CCC-AF06-6A606D06BD3D}" srcOrd="5" destOrd="0" presId="urn:microsoft.com/office/officeart/2005/8/layout/venn1"/>
    <dgm:cxn modelId="{BDF57652-B70C-4DB9-A8EE-4C0D27E706B0}" type="presParOf" srcId="{AF61E477-89E4-400D-B9D9-BB619B982643}" destId="{002C679C-BC84-41CB-B474-D0CFDFF94462}" srcOrd="6" destOrd="0" presId="urn:microsoft.com/office/officeart/2005/8/layout/venn1"/>
    <dgm:cxn modelId="{9EC9D8B0-00B3-4F89-8C10-8BD9559D2617}" type="presParOf" srcId="{AF61E477-89E4-400D-B9D9-BB619B982643}" destId="{FBC484E8-9A76-4610-BE1B-AE498DC8757F}" srcOrd="7" destOrd="0" presId="urn:microsoft.com/office/officeart/2005/8/layout/venn1"/>
    <dgm:cxn modelId="{F12A19EB-4D79-4570-B946-1337F9166545}" type="presParOf" srcId="{AF61E477-89E4-400D-B9D9-BB619B982643}" destId="{F6999153-361C-4407-B9D2-64178F1F9C48}" srcOrd="8" destOrd="0" presId="urn:microsoft.com/office/officeart/2005/8/layout/venn1"/>
    <dgm:cxn modelId="{81317DDE-8FF7-43B7-B199-534D244EBF8F}" type="presParOf" srcId="{AF61E477-89E4-400D-B9D9-BB619B982643}" destId="{956C4576-4CAF-4CDB-B1E4-2C449E18A7C9}" srcOrd="9" destOrd="0" presId="urn:microsoft.com/office/officeart/2005/8/layout/venn1"/>
    <dgm:cxn modelId="{56BD5324-C096-4F72-BE49-524466F4BA69}" type="presParOf" srcId="{AF61E477-89E4-400D-B9D9-BB619B982643}" destId="{902A383A-C461-41FF-8A57-561A80DBCF20}" srcOrd="10" destOrd="0" presId="urn:microsoft.com/office/officeart/2005/8/layout/venn1"/>
    <dgm:cxn modelId="{678F40CC-B26E-4A9E-BC1D-F75B5882E77C}" type="presParOf" srcId="{AF61E477-89E4-400D-B9D9-BB619B982643}" destId="{BB80A347-DC5B-4728-A052-A1CA8F194A34}"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3E6BB-445C-47D6-9FD2-73534AB73E4B}">
      <dsp:nvSpPr>
        <dsp:cNvPr id="0" name=""/>
        <dsp:cNvSpPr/>
      </dsp:nvSpPr>
      <dsp:spPr>
        <a:xfrm>
          <a:off x="736" y="1366284"/>
          <a:ext cx="3207990" cy="1603995"/>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tx1"/>
              </a:solidFill>
            </a:rPr>
            <a:t>Define trauma and grief and the nature of trauma and grief responses </a:t>
          </a:r>
        </a:p>
      </dsp:txBody>
      <dsp:txXfrm>
        <a:off x="736" y="1366284"/>
        <a:ext cx="3207990" cy="1603995"/>
      </dsp:txXfrm>
    </dsp:sp>
    <dsp:sp modelId="{44AB5DDC-362E-44BC-8796-48DA46B2AE00}">
      <dsp:nvSpPr>
        <dsp:cNvPr id="0" name=""/>
        <dsp:cNvSpPr/>
      </dsp:nvSpPr>
      <dsp:spPr>
        <a:xfrm>
          <a:off x="3882404" y="1366284"/>
          <a:ext cx="3207990" cy="1603995"/>
        </a:xfrm>
        <a:prstGeom prst="rect">
          <a:avLst/>
        </a:prstGeom>
        <a:solidFill>
          <a:schemeClr val="accent6">
            <a:lumMod val="60000"/>
            <a:lumOff val="40000"/>
          </a:schemeClr>
        </a:solidFill>
        <a:ln w="12700" cap="flat" cmpd="sng" algn="ctr">
          <a:solidFill>
            <a:schemeClr val="accent6">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tx1"/>
              </a:solidFill>
            </a:rPr>
            <a:t>Explore the nature of trauma reminders</a:t>
          </a:r>
        </a:p>
      </dsp:txBody>
      <dsp:txXfrm>
        <a:off x="3882404" y="1366284"/>
        <a:ext cx="3207990" cy="1603995"/>
      </dsp:txXfrm>
    </dsp:sp>
    <dsp:sp modelId="{DA8AC0D0-B6E0-4A19-88CE-EAFE0DD8EF75}">
      <dsp:nvSpPr>
        <dsp:cNvPr id="0" name=""/>
        <dsp:cNvSpPr/>
      </dsp:nvSpPr>
      <dsp:spPr>
        <a:xfrm>
          <a:off x="7764073" y="1366284"/>
          <a:ext cx="3207990" cy="1603995"/>
        </a:xfrm>
        <a:prstGeom prst="rect">
          <a:avLst/>
        </a:prstGeom>
        <a:solidFill>
          <a:schemeClr val="accent6">
            <a:lumMod val="40000"/>
            <a:lumOff val="60000"/>
          </a:schemeClr>
        </a:solidFill>
        <a:ln w="12700"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tx1"/>
              </a:solidFill>
            </a:rPr>
            <a:t>Identify skills for navigating trauma reminders</a:t>
          </a:r>
        </a:p>
      </dsp:txBody>
      <dsp:txXfrm>
        <a:off x="7764073" y="1366284"/>
        <a:ext cx="3207990" cy="16039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603F3-2416-4C46-B058-C301E812D134}">
      <dsp:nvSpPr>
        <dsp:cNvPr id="0" name=""/>
        <dsp:cNvSpPr/>
      </dsp:nvSpPr>
      <dsp:spPr>
        <a:xfrm>
          <a:off x="0" y="883741"/>
          <a:ext cx="2753319" cy="1651991"/>
        </a:xfrm>
        <a:prstGeom prst="rect">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rtl="0">
            <a:lnSpc>
              <a:spcPct val="90000"/>
            </a:lnSpc>
            <a:spcBef>
              <a:spcPct val="0"/>
            </a:spcBef>
            <a:spcAft>
              <a:spcPct val="35000"/>
            </a:spcAft>
            <a:buNone/>
          </a:pPr>
          <a:r>
            <a:rPr lang="en-US" sz="4400" b="1" kern="1200">
              <a:solidFill>
                <a:schemeClr val="accent6">
                  <a:lumMod val="50000"/>
                </a:schemeClr>
              </a:solidFill>
              <a:effectLst/>
              <a:latin typeface="Calibri Light" panose="020F0302020204030204"/>
            </a:rPr>
            <a:t>Event</a:t>
          </a:r>
        </a:p>
      </dsp:txBody>
      <dsp:txXfrm>
        <a:off x="0" y="883741"/>
        <a:ext cx="2753319" cy="1651991"/>
      </dsp:txXfrm>
    </dsp:sp>
    <dsp:sp modelId="{BD1DE6CE-5342-48C4-AAFA-73A446838F44}">
      <dsp:nvSpPr>
        <dsp:cNvPr id="0" name=""/>
        <dsp:cNvSpPr/>
      </dsp:nvSpPr>
      <dsp:spPr>
        <a:xfrm>
          <a:off x="3028651" y="883741"/>
          <a:ext cx="2753319" cy="1651991"/>
        </a:xfrm>
        <a:prstGeom prst="rect">
          <a:avLst/>
        </a:prstGeom>
        <a:solidFill>
          <a:schemeClr val="accent6">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a:solidFill>
                <a:schemeClr val="accent6">
                  <a:lumMod val="50000"/>
                </a:schemeClr>
              </a:solidFill>
              <a:effectLst/>
              <a:latin typeface="Calibri Light" panose="020F0302020204030204"/>
            </a:rPr>
            <a:t>Experience</a:t>
          </a:r>
        </a:p>
      </dsp:txBody>
      <dsp:txXfrm>
        <a:off x="3028651" y="883741"/>
        <a:ext cx="2753319" cy="1651991"/>
      </dsp:txXfrm>
    </dsp:sp>
    <dsp:sp modelId="{A8B5644E-1372-4CD7-887F-D3B5D7F17678}">
      <dsp:nvSpPr>
        <dsp:cNvPr id="0" name=""/>
        <dsp:cNvSpPr/>
      </dsp:nvSpPr>
      <dsp:spPr>
        <a:xfrm>
          <a:off x="6057303" y="883741"/>
          <a:ext cx="2753319" cy="1651991"/>
        </a:xfrm>
        <a:prstGeom prst="rect">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a:ln/>
              <a:solidFill>
                <a:schemeClr val="accent6">
                  <a:lumMod val="50000"/>
                </a:schemeClr>
              </a:solidFill>
              <a:effectLst/>
              <a:latin typeface="Calibri Light" panose="020F0302020204030204"/>
            </a:rPr>
            <a:t>Effect</a:t>
          </a:r>
        </a:p>
      </dsp:txBody>
      <dsp:txXfrm>
        <a:off x="6057303" y="883741"/>
        <a:ext cx="2753319" cy="16519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82281-7643-4461-A5BA-D1BD8AABAB50}">
      <dsp:nvSpPr>
        <dsp:cNvPr id="0" name=""/>
        <dsp:cNvSpPr/>
      </dsp:nvSpPr>
      <dsp:spPr>
        <a:xfrm>
          <a:off x="53" y="185395"/>
          <a:ext cx="5127426" cy="835200"/>
        </a:xfrm>
        <a:prstGeom prst="rect">
          <a:avLst/>
        </a:prstGeom>
        <a:solidFill>
          <a:schemeClr val="accent6">
            <a:lumMod val="7500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a:solidFill>
                <a:schemeClr val="bg1"/>
              </a:solidFill>
            </a:rPr>
            <a:t>Trauma</a:t>
          </a:r>
        </a:p>
      </dsp:txBody>
      <dsp:txXfrm>
        <a:off x="53" y="185395"/>
        <a:ext cx="5127426" cy="835200"/>
      </dsp:txXfrm>
    </dsp:sp>
    <dsp:sp modelId="{4CB01A64-F941-4140-9620-77B95298720A}">
      <dsp:nvSpPr>
        <dsp:cNvPr id="0" name=""/>
        <dsp:cNvSpPr/>
      </dsp:nvSpPr>
      <dsp:spPr>
        <a:xfrm>
          <a:off x="53" y="1020595"/>
          <a:ext cx="5127426" cy="3129471"/>
        </a:xfrm>
        <a:prstGeom prst="rect">
          <a:avLst/>
        </a:prstGeom>
        <a:solidFill>
          <a:schemeClr val="accent6">
            <a:lumMod val="40000"/>
            <a:lumOff val="60000"/>
            <a:alpha val="9000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None/>
          </a:pPr>
          <a:r>
            <a:rPr lang="en-US" sz="2900" kern="1200"/>
            <a:t>An event, series of events, or circumstances experienced by an individual as physically and emotionally harmful or life-threatening.  </a:t>
          </a:r>
        </a:p>
      </dsp:txBody>
      <dsp:txXfrm>
        <a:off x="53" y="1020595"/>
        <a:ext cx="5127426" cy="3129471"/>
      </dsp:txXfrm>
    </dsp:sp>
    <dsp:sp modelId="{6F00BDF6-135F-4E5C-913B-C623F2864020}">
      <dsp:nvSpPr>
        <dsp:cNvPr id="0" name=""/>
        <dsp:cNvSpPr/>
      </dsp:nvSpPr>
      <dsp:spPr>
        <a:xfrm>
          <a:off x="5845319" y="185395"/>
          <a:ext cx="5127426" cy="835200"/>
        </a:xfrm>
        <a:prstGeom prst="rect">
          <a:avLst/>
        </a:prstGeom>
        <a:solidFill>
          <a:schemeClr val="accent6">
            <a:lumMod val="75000"/>
          </a:schemeClr>
        </a:soli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b="1" kern="1200">
              <a:solidFill>
                <a:schemeClr val="bg1"/>
              </a:solidFill>
            </a:rPr>
            <a:t>Traumatic Grief</a:t>
          </a:r>
        </a:p>
      </dsp:txBody>
      <dsp:txXfrm>
        <a:off x="5845319" y="185395"/>
        <a:ext cx="5127426" cy="835200"/>
      </dsp:txXfrm>
    </dsp:sp>
    <dsp:sp modelId="{FE04E0E7-E56B-4B28-B371-EB8B64D82275}">
      <dsp:nvSpPr>
        <dsp:cNvPr id="0" name=""/>
        <dsp:cNvSpPr/>
      </dsp:nvSpPr>
      <dsp:spPr>
        <a:xfrm>
          <a:off x="5845319" y="1020595"/>
          <a:ext cx="5127426" cy="3129471"/>
        </a:xfrm>
        <a:prstGeom prst="rect">
          <a:avLst/>
        </a:prstGeom>
        <a:solidFill>
          <a:schemeClr val="accent6">
            <a:lumMod val="40000"/>
            <a:lumOff val="60000"/>
            <a:alpha val="90000"/>
          </a:schemeClr>
        </a:solidFill>
        <a:ln w="6350" cap="flat" cmpd="sng" algn="ctr">
          <a:solidFill>
            <a:schemeClr val="accent5">
              <a:tint val="40000"/>
              <a:alpha val="90000"/>
              <a:hueOff val="-7391755"/>
              <a:satOff val="-12816"/>
              <a:lumOff val="-128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None/>
          </a:pPr>
          <a:r>
            <a:rPr lang="en-US" sz="2900" kern="1200"/>
            <a:t>The combined experience of trauma and grief that can prevent or interfere with the natural mourning process and have a lasting negative impact on well-being and functioning.</a:t>
          </a:r>
        </a:p>
      </dsp:txBody>
      <dsp:txXfrm>
        <a:off x="5845319" y="1020595"/>
        <a:ext cx="5127426" cy="31294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50052-5DDA-4B01-8266-16F36F7040CB}">
      <dsp:nvSpPr>
        <dsp:cNvPr id="0" name=""/>
        <dsp:cNvSpPr/>
      </dsp:nvSpPr>
      <dsp:spPr>
        <a:xfrm>
          <a:off x="0" y="20691"/>
          <a:ext cx="10972800" cy="982799"/>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Re-experiencing</a:t>
          </a:r>
        </a:p>
      </dsp:txBody>
      <dsp:txXfrm>
        <a:off x="47976" y="68667"/>
        <a:ext cx="10876848" cy="886847"/>
      </dsp:txXfrm>
    </dsp:sp>
    <dsp:sp modelId="{23F6E198-390E-465F-8757-E93CEB4FCB84}">
      <dsp:nvSpPr>
        <dsp:cNvPr id="0" name=""/>
        <dsp:cNvSpPr/>
      </dsp:nvSpPr>
      <dsp:spPr>
        <a:xfrm>
          <a:off x="0" y="1124451"/>
          <a:ext cx="10972800" cy="982799"/>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Avoidance</a:t>
          </a:r>
        </a:p>
      </dsp:txBody>
      <dsp:txXfrm>
        <a:off x="47976" y="1172427"/>
        <a:ext cx="10876848" cy="886847"/>
      </dsp:txXfrm>
    </dsp:sp>
    <dsp:sp modelId="{B081F4F5-A64A-41BD-9CAB-B25383A2A4F2}">
      <dsp:nvSpPr>
        <dsp:cNvPr id="0" name=""/>
        <dsp:cNvSpPr/>
      </dsp:nvSpPr>
      <dsp:spPr>
        <a:xfrm>
          <a:off x="0" y="2228211"/>
          <a:ext cx="10972800" cy="982799"/>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Hyperarousal</a:t>
          </a:r>
        </a:p>
      </dsp:txBody>
      <dsp:txXfrm>
        <a:off x="47976" y="2276187"/>
        <a:ext cx="10876848" cy="886847"/>
      </dsp:txXfrm>
    </dsp:sp>
    <dsp:sp modelId="{A53AC4A0-C9B7-4467-831B-59DAEC0E646B}">
      <dsp:nvSpPr>
        <dsp:cNvPr id="0" name=""/>
        <dsp:cNvSpPr/>
      </dsp:nvSpPr>
      <dsp:spPr>
        <a:xfrm>
          <a:off x="0" y="3331971"/>
          <a:ext cx="10972800" cy="982799"/>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Changes in thoughts and Feelings</a:t>
          </a:r>
        </a:p>
      </dsp:txBody>
      <dsp:txXfrm>
        <a:off x="47976" y="3379947"/>
        <a:ext cx="10876848" cy="8868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63A25A-6605-4B74-AD81-B66579DEB48D}">
      <dsp:nvSpPr>
        <dsp:cNvPr id="0" name=""/>
        <dsp:cNvSpPr/>
      </dsp:nvSpPr>
      <dsp:spPr>
        <a:xfrm>
          <a:off x="5250884" y="1162107"/>
          <a:ext cx="1556880" cy="1556880"/>
        </a:xfrm>
        <a:prstGeom prst="ellipse">
          <a:avLst/>
        </a:prstGeom>
        <a:solidFill>
          <a:schemeClr val="accent6">
            <a:shade val="80000"/>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1F59B97-BB26-4E3E-9AF2-E056F3B04343}">
      <dsp:nvSpPr>
        <dsp:cNvPr id="0" name=""/>
        <dsp:cNvSpPr/>
      </dsp:nvSpPr>
      <dsp:spPr>
        <a:xfrm>
          <a:off x="5056274" y="0"/>
          <a:ext cx="1946100" cy="106013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a:t>Safety</a:t>
          </a:r>
        </a:p>
      </dsp:txBody>
      <dsp:txXfrm>
        <a:off x="5056274" y="0"/>
        <a:ext cx="1946100" cy="1060132"/>
      </dsp:txXfrm>
    </dsp:sp>
    <dsp:sp modelId="{D1488A34-CF5D-4826-8920-CD4FF432158E}">
      <dsp:nvSpPr>
        <dsp:cNvPr id="0" name=""/>
        <dsp:cNvSpPr/>
      </dsp:nvSpPr>
      <dsp:spPr>
        <a:xfrm>
          <a:off x="5756222" y="1453896"/>
          <a:ext cx="1556880" cy="1556880"/>
        </a:xfrm>
        <a:prstGeom prst="ellipse">
          <a:avLst/>
        </a:prstGeom>
        <a:solidFill>
          <a:schemeClr val="accent6">
            <a:shade val="80000"/>
            <a:alpha val="50000"/>
            <a:hueOff val="-16"/>
            <a:satOff val="-94"/>
            <a:lumOff val="947"/>
            <a:alphaOff val="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52DDB96-42A7-4255-A457-DFA0FE641D52}">
      <dsp:nvSpPr>
        <dsp:cNvPr id="0" name=""/>
        <dsp:cNvSpPr/>
      </dsp:nvSpPr>
      <dsp:spPr>
        <a:xfrm>
          <a:off x="7428571" y="1009650"/>
          <a:ext cx="1844254" cy="116109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a:t>Trustworthiness and Transparency</a:t>
          </a:r>
        </a:p>
      </dsp:txBody>
      <dsp:txXfrm>
        <a:off x="7428571" y="1009650"/>
        <a:ext cx="1844254" cy="1161097"/>
      </dsp:txXfrm>
    </dsp:sp>
    <dsp:sp modelId="{28ABF957-C31A-4A36-80E9-5ADCBF900577}">
      <dsp:nvSpPr>
        <dsp:cNvPr id="0" name=""/>
        <dsp:cNvSpPr/>
      </dsp:nvSpPr>
      <dsp:spPr>
        <a:xfrm>
          <a:off x="5756222" y="2037474"/>
          <a:ext cx="1556880" cy="1556880"/>
        </a:xfrm>
        <a:prstGeom prst="ellipse">
          <a:avLst/>
        </a:prstGeom>
        <a:solidFill>
          <a:schemeClr val="accent6">
            <a:shade val="80000"/>
            <a:alpha val="50000"/>
            <a:hueOff val="-32"/>
            <a:satOff val="-189"/>
            <a:lumOff val="1894"/>
            <a:alphaOff val="1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04262DA-2340-4CCC-AF06-6A606D06BD3D}">
      <dsp:nvSpPr>
        <dsp:cNvPr id="0" name=""/>
        <dsp:cNvSpPr/>
      </dsp:nvSpPr>
      <dsp:spPr>
        <a:xfrm>
          <a:off x="7428571" y="2741200"/>
          <a:ext cx="1844254" cy="129740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a:t>Peer Support</a:t>
          </a:r>
        </a:p>
      </dsp:txBody>
      <dsp:txXfrm>
        <a:off x="7428571" y="2741200"/>
        <a:ext cx="1844254" cy="1297400"/>
      </dsp:txXfrm>
    </dsp:sp>
    <dsp:sp modelId="{002C679C-BC84-41CB-B474-D0CFDFF94462}">
      <dsp:nvSpPr>
        <dsp:cNvPr id="0" name=""/>
        <dsp:cNvSpPr/>
      </dsp:nvSpPr>
      <dsp:spPr>
        <a:xfrm>
          <a:off x="5250884" y="2329767"/>
          <a:ext cx="1556880" cy="1556880"/>
        </a:xfrm>
        <a:prstGeom prst="ellipse">
          <a:avLst/>
        </a:prstGeom>
        <a:solidFill>
          <a:schemeClr val="accent6">
            <a:shade val="80000"/>
            <a:alpha val="50000"/>
            <a:hueOff val="-48"/>
            <a:satOff val="-283"/>
            <a:lumOff val="2842"/>
            <a:alphaOff val="1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BC484E8-9A76-4610-BE1B-AE498DC8757F}">
      <dsp:nvSpPr>
        <dsp:cNvPr id="0" name=""/>
        <dsp:cNvSpPr/>
      </dsp:nvSpPr>
      <dsp:spPr>
        <a:xfrm>
          <a:off x="5056274" y="3988118"/>
          <a:ext cx="1946100" cy="106013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a:t>Collaboration and Mutuality</a:t>
          </a:r>
        </a:p>
      </dsp:txBody>
      <dsp:txXfrm>
        <a:off x="5056274" y="3988118"/>
        <a:ext cx="1946100" cy="1060132"/>
      </dsp:txXfrm>
    </dsp:sp>
    <dsp:sp modelId="{F6999153-361C-4407-B9D2-64178F1F9C48}">
      <dsp:nvSpPr>
        <dsp:cNvPr id="0" name=""/>
        <dsp:cNvSpPr/>
      </dsp:nvSpPr>
      <dsp:spPr>
        <a:xfrm>
          <a:off x="4745547" y="2037474"/>
          <a:ext cx="1556880" cy="1556880"/>
        </a:xfrm>
        <a:prstGeom prst="ellipse">
          <a:avLst/>
        </a:prstGeom>
        <a:solidFill>
          <a:schemeClr val="accent6">
            <a:shade val="80000"/>
            <a:alpha val="50000"/>
            <a:hueOff val="-64"/>
            <a:satOff val="-378"/>
            <a:lumOff val="3789"/>
            <a:alphaOff val="24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56C4576-4CAF-4CDB-B1E4-2C449E18A7C9}">
      <dsp:nvSpPr>
        <dsp:cNvPr id="0" name=""/>
        <dsp:cNvSpPr/>
      </dsp:nvSpPr>
      <dsp:spPr>
        <a:xfrm>
          <a:off x="2785823" y="2741200"/>
          <a:ext cx="1844254" cy="129740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a:t>Empowerment, Voice and Choice</a:t>
          </a:r>
        </a:p>
      </dsp:txBody>
      <dsp:txXfrm>
        <a:off x="2785823" y="2741200"/>
        <a:ext cx="1844254" cy="1297400"/>
      </dsp:txXfrm>
    </dsp:sp>
    <dsp:sp modelId="{902A383A-C461-41FF-8A57-561A80DBCF20}">
      <dsp:nvSpPr>
        <dsp:cNvPr id="0" name=""/>
        <dsp:cNvSpPr/>
      </dsp:nvSpPr>
      <dsp:spPr>
        <a:xfrm>
          <a:off x="4745547" y="1453896"/>
          <a:ext cx="1556880" cy="1556880"/>
        </a:xfrm>
        <a:prstGeom prst="ellipse">
          <a:avLst/>
        </a:prstGeom>
        <a:solidFill>
          <a:schemeClr val="accent6">
            <a:shade val="80000"/>
            <a:alpha val="50000"/>
            <a:hueOff val="-80"/>
            <a:satOff val="-472"/>
            <a:lumOff val="4736"/>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B80A347-DC5B-4728-A052-A1CA8F194A34}">
      <dsp:nvSpPr>
        <dsp:cNvPr id="0" name=""/>
        <dsp:cNvSpPr/>
      </dsp:nvSpPr>
      <dsp:spPr>
        <a:xfrm>
          <a:off x="2785823" y="1009650"/>
          <a:ext cx="1844254" cy="129740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a:t>Consideration of cultural, historical and gender issues</a:t>
          </a:r>
        </a:p>
      </dsp:txBody>
      <dsp:txXfrm>
        <a:off x="2785823" y="1009650"/>
        <a:ext cx="1844254" cy="129740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9CB0C71-D64B-41BD-BBCB-D751DF0CA231}"/>
              </a:ext>
            </a:extLst>
          </p:cNvPr>
          <p:cNvSpPr>
            <a:spLocks noGrp="1"/>
          </p:cNvSpPr>
          <p:nvPr>
            <p:ph type="dt" sz="quarter" idx="1"/>
          </p:nvPr>
        </p:nvSpPr>
        <p:spPr>
          <a:xfrm>
            <a:off x="3884613" y="3"/>
            <a:ext cx="2971800" cy="463567"/>
          </a:xfrm>
          <a:prstGeom prst="rect">
            <a:avLst/>
          </a:prstGeom>
        </p:spPr>
        <p:txBody>
          <a:bodyPr vert="horz" lIns="91440" tIns="45720" rIns="91440" bIns="45720" rtlCol="0"/>
          <a:lstStyle>
            <a:lvl1pPr algn="r">
              <a:defRPr sz="1200"/>
            </a:lvl1pPr>
          </a:lstStyle>
          <a:p>
            <a:fld id="{B1486E21-2B67-4652-A842-E3C11B932B87}" type="datetimeFigureOut">
              <a:rPr lang="en-US" smtClean="0"/>
              <a:t>2/19/2024</a:t>
            </a:fld>
            <a:endParaRPr lang="en-US"/>
          </a:p>
        </p:txBody>
      </p:sp>
      <p:sp>
        <p:nvSpPr>
          <p:cNvPr id="5" name="Slide Number Placeholder 4">
            <a:extLst>
              <a:ext uri="{FF2B5EF4-FFF2-40B4-BE49-F238E27FC236}">
                <a16:creationId xmlns:a16="http://schemas.microsoft.com/office/drawing/2014/main" id="{A7EBA64D-2FED-4035-9829-F60C6B6CC12F}"/>
              </a:ext>
            </a:extLst>
          </p:cNvPr>
          <p:cNvSpPr>
            <a:spLocks noGrp="1"/>
          </p:cNvSpPr>
          <p:nvPr>
            <p:ph type="sldNum" sz="quarter" idx="3"/>
          </p:nvPr>
        </p:nvSpPr>
        <p:spPr>
          <a:xfrm>
            <a:off x="3884613" y="8775684"/>
            <a:ext cx="2971800" cy="463566"/>
          </a:xfrm>
          <a:prstGeom prst="rect">
            <a:avLst/>
          </a:prstGeom>
        </p:spPr>
        <p:txBody>
          <a:bodyPr vert="horz" lIns="91440" tIns="45720" rIns="91440" bIns="45720" rtlCol="0" anchor="b"/>
          <a:lstStyle>
            <a:lvl1pPr algn="r">
              <a:defRPr sz="1200"/>
            </a:lvl1pPr>
          </a:lstStyle>
          <a:p>
            <a:fld id="{0611C6D2-9B3E-4DDD-ABBC-17A92D77648E}" type="slidenum">
              <a:rPr lang="en-US" smtClean="0"/>
              <a:t>‹#›</a:t>
            </a:fld>
            <a:endParaRPr lang="en-US"/>
          </a:p>
        </p:txBody>
      </p:sp>
      <p:sp>
        <p:nvSpPr>
          <p:cNvPr id="8" name="Footer Placeholder 7">
            <a:extLst>
              <a:ext uri="{FF2B5EF4-FFF2-40B4-BE49-F238E27FC236}">
                <a16:creationId xmlns:a16="http://schemas.microsoft.com/office/drawing/2014/main" id="{556DBF51-4ABB-4DFB-B22C-A1EA289E6917}"/>
              </a:ext>
            </a:extLst>
          </p:cNvPr>
          <p:cNvSpPr>
            <a:spLocks noGrp="1"/>
          </p:cNvSpPr>
          <p:nvPr>
            <p:ph type="ftr" sz="quarter" idx="2"/>
          </p:nvPr>
        </p:nvSpPr>
        <p:spPr>
          <a:xfrm>
            <a:off x="0" y="8775684"/>
            <a:ext cx="2971800" cy="463566"/>
          </a:xfrm>
          <a:prstGeom prst="rect">
            <a:avLst/>
          </a:prstGeom>
        </p:spPr>
        <p:txBody>
          <a:bodyPr vert="horz" lIns="91440" tIns="45720" rIns="91440" bIns="45720" rtlCol="0" anchor="b"/>
          <a:lstStyle>
            <a:lvl1pPr algn="l">
              <a:defRPr sz="1200"/>
            </a:lvl1pPr>
          </a:lstStyle>
          <a:p>
            <a:endParaRPr lang="en-US"/>
          </a:p>
        </p:txBody>
      </p:sp>
      <p:pic>
        <p:nvPicPr>
          <p:cNvPr id="10" name="Picture 9">
            <a:extLst>
              <a:ext uri="{FF2B5EF4-FFF2-40B4-BE49-F238E27FC236}">
                <a16:creationId xmlns:a16="http://schemas.microsoft.com/office/drawing/2014/main" id="{EABE48CB-E348-49C3-9887-979B4A7E76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
            <a:ext cx="3884613" cy="1037384"/>
          </a:xfrm>
          <a:prstGeom prst="rect">
            <a:avLst/>
          </a:prstGeom>
        </p:spPr>
      </p:pic>
    </p:spTree>
    <p:extLst>
      <p:ext uri="{BB962C8B-B14F-4D97-AF65-F5344CB8AC3E}">
        <p14:creationId xmlns:p14="http://schemas.microsoft.com/office/powerpoint/2010/main" val="853053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3"/>
            <a:ext cx="2971800" cy="463567"/>
          </a:xfrm>
          <a:prstGeom prst="rect">
            <a:avLst/>
          </a:prstGeom>
        </p:spPr>
        <p:txBody>
          <a:bodyPr vert="horz" lIns="91440" tIns="45720" rIns="91440" bIns="45720" rtlCol="0"/>
          <a:lstStyle>
            <a:lvl1pPr algn="r">
              <a:defRPr sz="1200"/>
            </a:lvl1pPr>
          </a:lstStyle>
          <a:p>
            <a:fld id="{49AB168A-D0A4-49D0-B240-B4EE8635485D}" type="datetimeFigureOut">
              <a:rPr lang="en-US" smtClean="0"/>
              <a:t>2/19/2024</a:t>
            </a:fld>
            <a:endParaRPr lang="en-US"/>
          </a:p>
        </p:txBody>
      </p:sp>
      <p:sp>
        <p:nvSpPr>
          <p:cNvPr id="4" name="Slide Image Placeholder 3"/>
          <p:cNvSpPr>
            <a:spLocks noGrp="1" noRot="1" noChangeAspect="1"/>
          </p:cNvSpPr>
          <p:nvPr>
            <p:ph type="sldImg" idx="2"/>
          </p:nvPr>
        </p:nvSpPr>
        <p:spPr>
          <a:xfrm>
            <a:off x="657225" y="1154113"/>
            <a:ext cx="5543550" cy="31194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46388"/>
            <a:ext cx="5486400" cy="3637956"/>
          </a:xfrm>
          <a:prstGeom prst="rect">
            <a:avLst/>
          </a:prstGeom>
        </p:spPr>
        <p:txBody>
          <a:bodyPr vert="horz" lIns="91440" tIns="45720" rIns="91440" bIns="45720" rtlCol="0"/>
          <a:lstStyle/>
          <a:p>
            <a:pPr lvl="0"/>
            <a:endParaRPr lang="en-US"/>
          </a:p>
        </p:txBody>
      </p:sp>
      <p:sp>
        <p:nvSpPr>
          <p:cNvPr id="6" name="Footer Placeholder 5"/>
          <p:cNvSpPr>
            <a:spLocks noGrp="1"/>
          </p:cNvSpPr>
          <p:nvPr>
            <p:ph type="ftr" sz="quarter" idx="4"/>
          </p:nvPr>
        </p:nvSpPr>
        <p:spPr>
          <a:xfrm>
            <a:off x="0" y="8775684"/>
            <a:ext cx="2971800" cy="463566"/>
          </a:xfrm>
          <a:prstGeom prst="rect">
            <a:avLst/>
          </a:prstGeom>
        </p:spPr>
        <p:txBody>
          <a:bodyPr vert="horz" lIns="91440" tIns="45720" rIns="91440" bIns="45720" rtlCol="0" anchor="b"/>
          <a:lstStyle>
            <a:lvl1pPr algn="l">
              <a:defRPr sz="1200"/>
            </a:lvl1pPr>
          </a:lstStyle>
          <a:p>
            <a:endParaRPr lang="en-US"/>
          </a:p>
        </p:txBody>
      </p:sp>
      <p:sp>
        <p:nvSpPr>
          <p:cNvPr id="8" name="Slide Number Placeholder 7">
            <a:extLst>
              <a:ext uri="{FF2B5EF4-FFF2-40B4-BE49-F238E27FC236}">
                <a16:creationId xmlns:a16="http://schemas.microsoft.com/office/drawing/2014/main" id="{7809C4A4-A405-4771-8245-7525E65E8A15}"/>
              </a:ext>
            </a:extLst>
          </p:cNvPr>
          <p:cNvSpPr>
            <a:spLocks noGrp="1"/>
          </p:cNvSpPr>
          <p:nvPr>
            <p:ph type="sldNum" sz="quarter" idx="5"/>
          </p:nvPr>
        </p:nvSpPr>
        <p:spPr>
          <a:xfrm>
            <a:off x="3884613" y="8775684"/>
            <a:ext cx="2971800" cy="463566"/>
          </a:xfrm>
          <a:prstGeom prst="rect">
            <a:avLst/>
          </a:prstGeom>
        </p:spPr>
        <p:txBody>
          <a:bodyPr vert="horz" lIns="91440" tIns="45720" rIns="91440" bIns="45720" rtlCol="0" anchor="b"/>
          <a:lstStyle>
            <a:lvl1pPr algn="r">
              <a:defRPr sz="1200"/>
            </a:lvl1pPr>
          </a:lstStyle>
          <a:p>
            <a:fld id="{687098B9-E14D-4218-8D9A-7EB382175B19}" type="slidenum">
              <a:rPr lang="en-US" smtClean="0"/>
              <a:t>‹#›</a:t>
            </a:fld>
            <a:endParaRPr lang="en-US"/>
          </a:p>
        </p:txBody>
      </p:sp>
      <p:pic>
        <p:nvPicPr>
          <p:cNvPr id="10" name="Picture 9">
            <a:extLst>
              <a:ext uri="{FF2B5EF4-FFF2-40B4-BE49-F238E27FC236}">
                <a16:creationId xmlns:a16="http://schemas.microsoft.com/office/drawing/2014/main" id="{C038A7BE-4A71-4853-90FA-1B193BC04F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203" y="38114"/>
            <a:ext cx="5378220" cy="807892"/>
          </a:xfrm>
          <a:prstGeom prst="rect">
            <a:avLst/>
          </a:prstGeom>
        </p:spPr>
      </p:pic>
    </p:spTree>
    <p:extLst>
      <p:ext uri="{BB962C8B-B14F-4D97-AF65-F5344CB8AC3E}">
        <p14:creationId xmlns:p14="http://schemas.microsoft.com/office/powerpoint/2010/main" val="3599546104"/>
      </p:ext>
    </p:extLst>
  </p:cSld>
  <p:clrMap bg1="lt1" tx1="dk1" bg2="lt2" tx2="dk2" accent1="accent1" accent2="accent2" accent3="accent3" accent4="accent4" accent5="accent5" accent6="accent6" hlink="hlink" folHlink="folHlink"/>
  <p:notesStyle>
    <a:lvl1pPr marL="0" indent="0" algn="l" defTabSz="914400" rtl="0" eaLnBrk="1" latinLnBrk="0" hangingPunct="1">
      <a:buFont typeface="Arial" panose="020B0604020202020204" pitchFamily="34" charset="0"/>
      <a:buNone/>
      <a:defRPr sz="1200" b="0" kern="1200">
        <a:solidFill>
          <a:schemeClr val="tx1"/>
        </a:solidFill>
        <a:latin typeface="+mn-lt"/>
        <a:ea typeface="+mn-ea"/>
        <a:cs typeface="+mn-cs"/>
      </a:defRPr>
    </a:lvl1pPr>
    <a:lvl2pPr marL="4572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csacw.samhsa.gov/userfiles/files/SAMHSA_Trauma.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tsd.va.gov/understand/related/related_list_grief.asp"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687098B9-E14D-4218-8D9A-7EB382175B19}" type="slidenum">
              <a:rPr lang="en-US" smtClean="0"/>
              <a:t>1</a:t>
            </a:fld>
            <a:endParaRPr lang="en-US"/>
          </a:p>
        </p:txBody>
      </p:sp>
    </p:spTree>
    <p:extLst>
      <p:ext uri="{BB962C8B-B14F-4D97-AF65-F5344CB8AC3E}">
        <p14:creationId xmlns:p14="http://schemas.microsoft.com/office/powerpoint/2010/main" val="1304793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a:solidFill>
                  <a:srgbClr val="000000"/>
                </a:solidFill>
                <a:effectLst/>
                <a:latin typeface="Calibri" panose="020F0502020204030204" pitchFamily="34" charset="0"/>
              </a:rPr>
              <a:t>Sourced from: Williams-Hecksel, C., Miller, D., &amp; Fritz, T. (n.d.). Building Trauma-Informed Learning Environments. </a:t>
            </a:r>
          </a:p>
          <a:p>
            <a:endParaRPr lang="en-US"/>
          </a:p>
        </p:txBody>
      </p:sp>
      <p:sp>
        <p:nvSpPr>
          <p:cNvPr id="4" name="Slide Number Placeholder 3"/>
          <p:cNvSpPr>
            <a:spLocks noGrp="1"/>
          </p:cNvSpPr>
          <p:nvPr>
            <p:ph type="sldNum" sz="quarter" idx="5"/>
          </p:nvPr>
        </p:nvSpPr>
        <p:spPr/>
        <p:txBody>
          <a:bodyPr/>
          <a:lstStyle/>
          <a:p>
            <a:fld id="{687098B9-E14D-4218-8D9A-7EB382175B19}" type="slidenum">
              <a:rPr lang="en-US" smtClean="0"/>
              <a:t>10</a:t>
            </a:fld>
            <a:endParaRPr lang="en-US"/>
          </a:p>
        </p:txBody>
      </p:sp>
    </p:spTree>
    <p:extLst>
      <p:ext uri="{BB962C8B-B14F-4D97-AF65-F5344CB8AC3E}">
        <p14:creationId xmlns:p14="http://schemas.microsoft.com/office/powerpoint/2010/main" val="1675898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Skills for Psychological Recovery – Evidence informed approach for community response to traumatic experience. Skills that when implemented promote recovery and increase self-efficacy. </a:t>
            </a:r>
          </a:p>
          <a:p>
            <a:endParaRPr lang="en-US"/>
          </a:p>
          <a:p>
            <a:r>
              <a:rPr lang="en-US"/>
              <a:t>reduce distress, identify existing coping skills, improve functioning, and potentially lower the need for formal mental health treatment. </a:t>
            </a:r>
          </a:p>
        </p:txBody>
      </p:sp>
      <p:sp>
        <p:nvSpPr>
          <p:cNvPr id="4" name="Slide Number Placeholder 3"/>
          <p:cNvSpPr>
            <a:spLocks noGrp="1"/>
          </p:cNvSpPr>
          <p:nvPr>
            <p:ph type="sldNum" sz="quarter" idx="5"/>
          </p:nvPr>
        </p:nvSpPr>
        <p:spPr/>
        <p:txBody>
          <a:bodyPr/>
          <a:lstStyle/>
          <a:p>
            <a:fld id="{687098B9-E14D-4218-8D9A-7EB382175B19}" type="slidenum">
              <a:rPr lang="en-US" smtClean="0"/>
              <a:t>11</a:t>
            </a:fld>
            <a:endParaRPr lang="en-US"/>
          </a:p>
        </p:txBody>
      </p:sp>
    </p:spTree>
    <p:extLst>
      <p:ext uri="{BB962C8B-B14F-4D97-AF65-F5344CB8AC3E}">
        <p14:creationId xmlns:p14="http://schemas.microsoft.com/office/powerpoint/2010/main" val="3553603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a:t>
            </a:r>
            <a:r>
              <a:rPr lang="en-US" dirty="0"/>
              <a:t>you are implementing the SPR model, this skill should practiced first. It  allows you to assess for safety concerns and mental health needs. If you are not a mental health or clinician or operating in that capacity, this is a good time to determine if someone should be referred to mental health services or if immediate safety concerns need to be addressed. </a:t>
            </a:r>
          </a:p>
          <a:p>
            <a:endParaRPr lang="en-US" dirty="0"/>
          </a:p>
          <a:p>
            <a:r>
              <a:rPr lang="en-US" dirty="0"/>
              <a:t>The SPR model will not be a good fit for everyone. Additionally, not everyone will need all of the skills. The skills should be utilized as needed to address the survivor’s needs </a:t>
            </a:r>
          </a:p>
          <a:p>
            <a:endParaRPr lang="en-US" dirty="0"/>
          </a:p>
          <a:p>
            <a:endParaRPr lang="en-US" dirty="0"/>
          </a:p>
        </p:txBody>
      </p:sp>
      <p:sp>
        <p:nvSpPr>
          <p:cNvPr id="4" name="Slide Number Placeholder 3"/>
          <p:cNvSpPr>
            <a:spLocks noGrp="1"/>
          </p:cNvSpPr>
          <p:nvPr>
            <p:ph type="sldNum" sz="quarter" idx="5"/>
          </p:nvPr>
        </p:nvSpPr>
        <p:spPr/>
        <p:txBody>
          <a:bodyPr/>
          <a:lstStyle/>
          <a:p>
            <a:fld id="{687098B9-E14D-4218-8D9A-7EB382175B19}" type="slidenum">
              <a:rPr lang="en-US" smtClean="0"/>
              <a:t>12</a:t>
            </a:fld>
            <a:endParaRPr lang="en-US"/>
          </a:p>
        </p:txBody>
      </p:sp>
    </p:spTree>
    <p:extLst>
      <p:ext uri="{BB962C8B-B14F-4D97-AF65-F5344CB8AC3E}">
        <p14:creationId xmlns:p14="http://schemas.microsoft.com/office/powerpoint/2010/main" val="1443519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Sourced from: Harris, C. &amp; Harris, R. (2024). Building Community on Your Floor Through a Trauma-Informed Approach. Michigan State University. </a:t>
            </a:r>
          </a:p>
          <a:p>
            <a:endParaRPr lang="en-US" dirty="0"/>
          </a:p>
          <a:p>
            <a:r>
              <a:rPr lang="en-US" dirty="0"/>
              <a:t>*Note, you may not always know if, or what, trauma experience someone has when they come seeking help*</a:t>
            </a:r>
          </a:p>
          <a:p>
            <a:endParaRPr lang="en-US" dirty="0"/>
          </a:p>
          <a:p>
            <a:r>
              <a:rPr lang="en-US" dirty="0"/>
              <a:t>For example, a person who recently left an abusive living situation may have to find new housing, childcare, transportation, social connections, and ways to meet basic needs while still trying to meet the expectations and demands of their school or work obligations. While the abusive living situation or relationship may be the trauma(s), the challenges that arise from that experience are secondary adversities, making the situation even more challenging to experience and navigate. </a:t>
            </a:r>
          </a:p>
          <a:p>
            <a:endParaRPr lang="en-US" dirty="0"/>
          </a:p>
          <a:p>
            <a:r>
              <a:rPr lang="en-US" dirty="0"/>
              <a:t>Defining the problem and prioritizing them: Tip- Allow for the person define their problems and their priorities. If they need guidance, addressing basic needs (food, clothing, housing) is always a good place to start. </a:t>
            </a:r>
          </a:p>
          <a:p>
            <a:endParaRPr lang="en-US" dirty="0"/>
          </a:p>
          <a:p>
            <a:r>
              <a:rPr lang="en-US" b="1" dirty="0"/>
              <a:t>Case Discussion: </a:t>
            </a:r>
            <a:r>
              <a:rPr lang="en-US" dirty="0"/>
              <a:t>A student comes to you, stating the following: </a:t>
            </a:r>
            <a:r>
              <a:rPr lang="en-US" b="0" i="0" dirty="0">
                <a:solidFill>
                  <a:srgbClr val="374151"/>
                </a:solidFill>
                <a:effectLst/>
                <a:latin typeface="Söhne"/>
              </a:rPr>
              <a:t>Academics were my initial focus, but lately, it's been a constant uphill battle. Concepts that were once manageable now feel like trying to decipher a foreign language. I've sought assistance from professors during office hours, but it hasn't been enough. </a:t>
            </a:r>
          </a:p>
          <a:p>
            <a:r>
              <a:rPr lang="en-US" b="0" i="0" dirty="0">
                <a:solidFill>
                  <a:srgbClr val="374151"/>
                </a:solidFill>
                <a:effectLst/>
                <a:latin typeface="Söhne"/>
              </a:rPr>
              <a:t>Extracurricular commitments have always been my passion, but they've turned into a source of stress. Balancing leadership roles and responsibilities alongside my coursework has become overwhelming. I've contemplated stepping down from some positions, but I fear letting my team down. </a:t>
            </a:r>
          </a:p>
          <a:p>
            <a:r>
              <a:rPr lang="en-US" b="0" i="0" dirty="0">
                <a:solidFill>
                  <a:srgbClr val="374151"/>
                </a:solidFill>
                <a:effectLst/>
                <a:latin typeface="Söhne"/>
              </a:rPr>
              <a:t>Personal life seems like a distant memory. Between the demands of university and extracurriculars, there's little room for self-care or time with friends and family. I know this imbalance isn't sustainable. With the holidays coming up, all I can do is think about my courseload next semester while feeling guilty I am not ‘present’ with my family at home.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Define the problem: You learn they are failing a class for the first time in their college education. The fear of failing this class is causing further anxiety about what may happen next semester, and if they will remain on track academically. They are stressed about returning home for the holidays and feel overwhelmed. They also don’t want to let down anyone in their extracurricular commitments and feel pulled in all different directions. </a:t>
            </a:r>
          </a:p>
          <a:p>
            <a:endParaRPr lang="en-US" dirty="0"/>
          </a:p>
          <a:p>
            <a:r>
              <a:rPr lang="en-US" dirty="0"/>
              <a:t>They determine passing the class they are failing is the most important and first problem that needs addressing. </a:t>
            </a:r>
          </a:p>
          <a:p>
            <a:endParaRPr lang="en-US" dirty="0"/>
          </a:p>
          <a:p>
            <a:r>
              <a:rPr lang="en-US" dirty="0"/>
              <a:t>Set a realistic goal: The student determines that as long as they pass the class they are currently struggling in, they should remain on track. Their goal is to pass this class. </a:t>
            </a:r>
          </a:p>
          <a:p>
            <a:endParaRPr lang="en-US" dirty="0"/>
          </a:p>
          <a:p>
            <a:r>
              <a:rPr lang="en-US" dirty="0"/>
              <a:t>Brainstorm: Based on their goal, help the student brainstorm ideas in how they can meet this goal in an achievable way. This may look like retaking the course during the summer, so they can resume their program with their cohort in the fall, taking fewer credits next semester to put more time into each course for better grades, initiating a study group with their friends in their cohort, or paying for individual tutoring for the rest of the semester to attempt to pass the class this semester.</a:t>
            </a:r>
          </a:p>
          <a:p>
            <a:endParaRPr lang="en-US" dirty="0"/>
          </a:p>
          <a:p>
            <a:r>
              <a:rPr lang="en-US" dirty="0"/>
              <a:t>Evaluate and choose best solution: The student determines that their grades in their other courses are high enough that they can spend more time studying for the exam in the course they are struggling. If they ask for help AND take a step back from their extracurriculars, attending once per week instead of twice, for example, they should have more capacity for their studies. They also decide that they have positive relationships with their classmates, so they will ask some of them to study together for the next few weeks leading up to the final. </a:t>
            </a:r>
          </a:p>
          <a:p>
            <a:endParaRPr lang="en-US" dirty="0"/>
          </a:p>
          <a:p>
            <a:r>
              <a:rPr lang="en-US" dirty="0"/>
              <a:t>The student also knows that as an alterative, they are able to retake the class if absolutely necessary but is going to try their best to pass it this semester. </a:t>
            </a:r>
          </a:p>
          <a:p>
            <a:endParaRPr lang="en-US" dirty="0"/>
          </a:p>
          <a:p>
            <a:r>
              <a:rPr lang="en-US" dirty="0"/>
              <a:t>INPUT FROM RESIDENCE HALL ASSISTANTS:</a:t>
            </a:r>
            <a:endParaRPr lang="en-US" dirty="0">
              <a:ea typeface="Calibri"/>
              <a:cs typeface="Calibri"/>
            </a:endParaRPr>
          </a:p>
          <a:p>
            <a:pPr marL="171450" indent="-171450">
              <a:buFont typeface="Arial" panose="020B0604020202020204" pitchFamily="34" charset="0"/>
              <a:buChar char="•"/>
            </a:pPr>
            <a:r>
              <a:rPr lang="en-US" dirty="0"/>
              <a:t>Duty situations and roommate conflicts – help residents make a game plan with baby steps.</a:t>
            </a:r>
          </a:p>
          <a:p>
            <a:pPr marL="171450" indent="-171450">
              <a:buFont typeface="Arial" panose="020B0604020202020204" pitchFamily="34" charset="0"/>
              <a:buChar char="•"/>
            </a:pPr>
            <a:r>
              <a:rPr lang="en-US" dirty="0"/>
              <a:t>Help residents with “here and now” </a:t>
            </a:r>
          </a:p>
          <a:p>
            <a:pPr marL="171450" indent="-171450">
              <a:buFont typeface="Arial" panose="020B0604020202020204" pitchFamily="34" charset="0"/>
              <a:buChar char="•"/>
            </a:pPr>
            <a:r>
              <a:rPr lang="en-US" dirty="0"/>
              <a:t>Check in with baby steps and problem-solving support</a:t>
            </a:r>
          </a:p>
          <a:p>
            <a:pPr marL="0" indent="0">
              <a:buFont typeface="Arial" panose="020B0604020202020204" pitchFamily="34" charset="0"/>
              <a:buNone/>
            </a:pPr>
            <a:endParaRPr lang="en-US" dirty="0"/>
          </a:p>
          <a:p>
            <a:r>
              <a:rPr lang="en-US" sz="1200" dirty="0">
                <a:ea typeface="Calibri" panose="020F0502020204030204"/>
                <a:cs typeface="Calibri" panose="020F0502020204030204"/>
              </a:rPr>
              <a:t>INPUT FROM LEARNING COMMUNITY:</a:t>
            </a:r>
          </a:p>
          <a:p>
            <a:pPr marL="171450" indent="-171450">
              <a:buChar char="•"/>
            </a:pPr>
            <a:r>
              <a:rPr lang="en-US" dirty="0"/>
              <a:t>Considering basic needs, like hunger, shoes and clothing, </a:t>
            </a:r>
            <a:r>
              <a:rPr lang="en-US" dirty="0" err="1"/>
              <a:t>etc</a:t>
            </a:r>
            <a:r>
              <a:rPr lang="en-US" dirty="0"/>
              <a:t> first and foremost. </a:t>
            </a:r>
          </a:p>
          <a:p>
            <a:pPr marL="171450" indent="-171450">
              <a:buChar char="•"/>
            </a:pPr>
            <a:r>
              <a:rPr lang="en-US" dirty="0"/>
              <a:t>When considering a big challenge, thinking ahead. Break down a big transition or goal into breakable parts that are more achievable. Encouraging people to look ahead to anticipate these challenges before they come, if able. </a:t>
            </a:r>
            <a:endParaRPr lang="en-US" dirty="0">
              <a:ea typeface="Calibri" panose="020F0502020204030204"/>
              <a:cs typeface="Calibri" panose="020F0502020204030204"/>
            </a:endParaRPr>
          </a:p>
          <a:p>
            <a:pPr marL="171450" indent="-171450">
              <a:buChar char="•"/>
            </a:pPr>
            <a:r>
              <a:rPr lang="en-US" dirty="0"/>
              <a:t>Person centered: what does this person need? Focus on not assuming we are the expert and encouraging each person to use their voice and choice. </a:t>
            </a:r>
            <a:endParaRPr lang="en-US" dirty="0">
              <a:ea typeface="Calibri" panose="020F0502020204030204"/>
              <a:cs typeface="Calibri" panose="020F0502020204030204"/>
            </a:endParaRPr>
          </a:p>
          <a:p>
            <a:pPr>
              <a:buChar char="•"/>
            </a:pPr>
            <a:r>
              <a:rPr lang="en-US" dirty="0"/>
              <a:t>Let the person decide the problem- helping people to regain the sense of control and the problems they want to work on. </a:t>
            </a:r>
            <a:endParaRPr lang="en-US" dirty="0">
              <a:ea typeface="Calibri" panose="020F0502020204030204"/>
              <a:cs typeface="Calibri" panose="020F0502020204030204"/>
            </a:endParaRPr>
          </a:p>
          <a:p>
            <a:pPr>
              <a:buChar char="•"/>
            </a:pPr>
            <a:r>
              <a:rPr lang="en-US" dirty="0"/>
              <a:t>Provide space for them to make their own decisions on what the problem is, what they want to work on in their cultural context. </a:t>
            </a:r>
          </a:p>
          <a:p>
            <a:pPr marL="171450" indent="-171450">
              <a:buChar char="•"/>
            </a:pPr>
            <a:endParaRPr lang="en-US" dirty="0">
              <a:ea typeface="Calibri" panose="020F0502020204030204"/>
              <a:cs typeface="Calibri" panose="020F0502020204030204"/>
            </a:endParaRPr>
          </a:p>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687098B9-E14D-4218-8D9A-7EB382175B19}" type="slidenum">
              <a:rPr lang="en-US" smtClean="0"/>
              <a:t>13</a:t>
            </a:fld>
            <a:endParaRPr lang="en-US"/>
          </a:p>
        </p:txBody>
      </p:sp>
    </p:spTree>
    <p:extLst>
      <p:ext uri="{BB962C8B-B14F-4D97-AF65-F5344CB8AC3E}">
        <p14:creationId xmlns:p14="http://schemas.microsoft.com/office/powerpoint/2010/main" val="1443519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Sourced from: Harris, C. &amp; Harris, R. (2024). Building Community on Your Floor Through a Trauma-Informed Approach. Michigan State University.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Case Discussion: </a:t>
            </a:r>
            <a:r>
              <a:rPr lang="en-US" dirty="0"/>
              <a:t>A student is struggling to be on campus after a violent incident occurred in their residence neighborhood on campus. They are temporarily staying on a friend’s couch off campus but are missing classes and they’ll need to leave the friend’s house soon but feel uncomfortable returning to their on-campus housing. </a:t>
            </a:r>
          </a:p>
          <a:p>
            <a:endParaRPr lang="en-US" dirty="0"/>
          </a:p>
          <a:p>
            <a:pPr marL="171450" indent="-171450">
              <a:buFont typeface="Arial" panose="020B0604020202020204" pitchFamily="34" charset="0"/>
              <a:buChar char="•"/>
            </a:pPr>
            <a:r>
              <a:rPr lang="en-US" dirty="0"/>
              <a:t>How might you go about promoting positive activities for this student in your role? If you are not student facing, what types of activities or initiatives might you propose for the community that might serve a similar purpose/for a population struggling to be on campus? </a:t>
            </a:r>
          </a:p>
          <a:p>
            <a:pPr marL="171450" indent="-171450">
              <a:buFont typeface="Arial" panose="020B0604020202020204" pitchFamily="34" charset="0"/>
              <a:buChar char="•"/>
            </a:pPr>
            <a:r>
              <a:rPr lang="en-US" dirty="0"/>
              <a:t>What resources might you use to brainstorm activities? </a:t>
            </a:r>
          </a:p>
          <a:p>
            <a:endParaRPr lang="en-US" dirty="0"/>
          </a:p>
          <a:p>
            <a:r>
              <a:rPr lang="en-US" dirty="0"/>
              <a:t>INPUT FROM RESIDENCE HALL ASSISTANTS</a:t>
            </a:r>
            <a:endParaRPr lang="en-US" dirty="0">
              <a:ea typeface="Calibri"/>
              <a:cs typeface="Calibri"/>
            </a:endParaRPr>
          </a:p>
          <a:p>
            <a:pPr marL="171450" indent="-171450">
              <a:buFont typeface="Arial" panose="020B0604020202020204" pitchFamily="34" charset="0"/>
              <a:buChar char="•"/>
            </a:pPr>
            <a:r>
              <a:rPr lang="en-US" dirty="0"/>
              <a:t>Focus on what residents like so that they will be more engaged.</a:t>
            </a:r>
          </a:p>
          <a:p>
            <a:pPr marL="0" indent="0">
              <a:buFont typeface="Arial" panose="020B0604020202020204" pitchFamily="34" charset="0"/>
              <a:buNone/>
            </a:pPr>
            <a:endParaRPr lang="en-US" dirty="0"/>
          </a:p>
          <a:p>
            <a:r>
              <a:rPr lang="en-US" dirty="0">
                <a:ea typeface="Calibri" panose="020F0502020204030204"/>
                <a:cs typeface="Calibri" panose="020F0502020204030204"/>
              </a:rPr>
              <a:t>EXAMPLES FROM THE LEARNING COMMUNITY:</a:t>
            </a:r>
          </a:p>
          <a:p>
            <a:pPr>
              <a:buChar char="•"/>
            </a:pPr>
            <a:r>
              <a:rPr lang="en-US" dirty="0"/>
              <a:t>Walking breaks - outside if possible</a:t>
            </a:r>
            <a:endParaRPr lang="en-US" dirty="0">
              <a:ea typeface="Calibri" panose="020F0502020204030204"/>
              <a:cs typeface="Calibri" panose="020F0502020204030204"/>
            </a:endParaRPr>
          </a:p>
          <a:p>
            <a:pPr>
              <a:buChar char="•"/>
            </a:pPr>
            <a:r>
              <a:rPr lang="en-US" dirty="0"/>
              <a:t>Icebreakers for work teams</a:t>
            </a:r>
            <a:endParaRPr lang="en-US" dirty="0">
              <a:ea typeface="Calibri" panose="020F0502020204030204"/>
              <a:cs typeface="Calibri" panose="020F0502020204030204"/>
            </a:endParaRPr>
          </a:p>
          <a:p>
            <a:pPr>
              <a:buChar char="•"/>
            </a:pPr>
            <a:r>
              <a:rPr lang="en-US" dirty="0"/>
              <a:t>Doing check ins at work </a:t>
            </a:r>
            <a:endParaRPr lang="en-US" dirty="0">
              <a:ea typeface="Calibri" panose="020F0502020204030204"/>
              <a:cs typeface="Calibri" panose="020F0502020204030204"/>
            </a:endParaRPr>
          </a:p>
          <a:p>
            <a:pPr>
              <a:buChar char="•"/>
            </a:pPr>
            <a:r>
              <a:rPr lang="en-US" dirty="0"/>
              <a:t>Walking meetings</a:t>
            </a:r>
            <a:endParaRPr lang="en-US" dirty="0">
              <a:ea typeface="Calibri" panose="020F0502020204030204"/>
              <a:cs typeface="Calibri" panose="020F0502020204030204"/>
            </a:endParaRPr>
          </a:p>
          <a:p>
            <a:pPr>
              <a:buChar char="•"/>
            </a:pPr>
            <a:r>
              <a:rPr lang="en-US" dirty="0"/>
              <a:t>Opportunities to connect with others</a:t>
            </a:r>
            <a:endParaRPr lang="en-US" dirty="0">
              <a:ea typeface="Calibri" panose="020F0502020204030204"/>
              <a:cs typeface="Calibri" panose="020F0502020204030204"/>
            </a:endParaRPr>
          </a:p>
          <a:p>
            <a:pPr>
              <a:buChar char="•"/>
            </a:pPr>
            <a:r>
              <a:rPr lang="en-US" dirty="0"/>
              <a:t>Finding routines that people enjoy</a:t>
            </a:r>
            <a:endParaRPr lang="en-US" dirty="0">
              <a:ea typeface="Calibri" panose="020F0502020204030204"/>
              <a:cs typeface="Calibri" panose="020F0502020204030204"/>
            </a:endParaRPr>
          </a:p>
          <a:p>
            <a:pPr>
              <a:buChar char="•"/>
            </a:pPr>
            <a:r>
              <a:rPr lang="en-US" dirty="0"/>
              <a:t>Movies </a:t>
            </a:r>
            <a:endParaRPr lang="en-US" dirty="0">
              <a:ea typeface="Calibri" panose="020F0502020204030204"/>
              <a:cs typeface="Calibri" panose="020F0502020204030204"/>
            </a:endParaRPr>
          </a:p>
          <a:p>
            <a:pPr>
              <a:buChar char="•"/>
            </a:pPr>
            <a:r>
              <a:rPr lang="en-US" dirty="0"/>
              <a:t>Music </a:t>
            </a:r>
            <a:endParaRPr lang="en-US" dirty="0">
              <a:ea typeface="Calibri" panose="020F0502020204030204"/>
              <a:cs typeface="Calibri" panose="020F0502020204030204"/>
            </a:endParaRPr>
          </a:p>
          <a:p>
            <a:pPr>
              <a:buChar char="•"/>
            </a:pPr>
            <a:r>
              <a:rPr lang="en-US" dirty="0"/>
              <a:t>Making sure activities feel safe for individuals </a:t>
            </a:r>
            <a:endParaRPr lang="en-US" dirty="0">
              <a:ea typeface="Calibri" panose="020F0502020204030204"/>
              <a:cs typeface="Calibri" panose="020F0502020204030204"/>
            </a:endParaRPr>
          </a:p>
          <a:p>
            <a:pPr>
              <a:buChar char="•"/>
            </a:pPr>
            <a:r>
              <a:rPr lang="en-US" dirty="0"/>
              <a:t>Celebrations </a:t>
            </a:r>
            <a:endParaRPr lang="en-US" dirty="0">
              <a:ea typeface="Calibri" panose="020F0502020204030204"/>
              <a:cs typeface="Calibri" panose="020F0502020204030204"/>
            </a:endParaRPr>
          </a:p>
          <a:p>
            <a:pPr>
              <a:buChar char="•"/>
            </a:pPr>
            <a:r>
              <a:rPr lang="en-US" dirty="0"/>
              <a:t>Finding sanctuaries or safe places to ground oneself </a:t>
            </a:r>
            <a:endParaRPr lang="en-US" dirty="0">
              <a:ea typeface="Calibri" panose="020F0502020204030204"/>
              <a:cs typeface="Calibri" panose="020F0502020204030204"/>
            </a:endParaRPr>
          </a:p>
          <a:p>
            <a:pPr>
              <a:buChar char="•"/>
            </a:pPr>
            <a:r>
              <a:rPr lang="en-US" dirty="0"/>
              <a:t>Journaling </a:t>
            </a:r>
            <a:endParaRPr lang="en-US" dirty="0">
              <a:ea typeface="Calibri" panose="020F0502020204030204"/>
              <a:cs typeface="Calibri" panose="020F0502020204030204"/>
            </a:endParaRPr>
          </a:p>
          <a:p>
            <a:pPr marL="171450" indent="-171450">
              <a:buChar char="•"/>
            </a:pPr>
            <a:endParaRPr lang="en-US" dirty="0">
              <a:ea typeface="Calibri" panose="020F0502020204030204"/>
              <a:cs typeface="Calibri" panose="020F0502020204030204"/>
            </a:endParaRPr>
          </a:p>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687098B9-E14D-4218-8D9A-7EB382175B19}" type="slidenum">
              <a:rPr lang="en-US" smtClean="0"/>
              <a:t>14</a:t>
            </a:fld>
            <a:endParaRPr lang="en-US"/>
          </a:p>
        </p:txBody>
      </p:sp>
    </p:spTree>
    <p:extLst>
      <p:ext uri="{BB962C8B-B14F-4D97-AF65-F5344CB8AC3E}">
        <p14:creationId xmlns:p14="http://schemas.microsoft.com/office/powerpoint/2010/main" val="3022731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Sourced from: Harris, C. &amp; Harris, R. (2024). Building Community on Your Floor Through a Trauma-Informed Approach. Michigan State University. </a:t>
            </a:r>
          </a:p>
          <a:p>
            <a:endParaRPr lang="en-US" dirty="0"/>
          </a:p>
          <a:p>
            <a:r>
              <a:rPr lang="en-US" b="1" dirty="0"/>
              <a:t>Case Discussion</a:t>
            </a:r>
          </a:p>
          <a:p>
            <a:r>
              <a:rPr lang="en-US" dirty="0"/>
              <a:t>A mentee that is normally engaged and positive in your 8 am meeting seems to be distracted, anxious, and distant during your recent meetings, which is unlike them. You know they took some unexpected time off recently, but don’t know the details of why they were gone. When you ask if they are doing OK, they tell you they are having a hard time focusing and experience a racing heart for an hour or so after they arrive at work. </a:t>
            </a:r>
          </a:p>
          <a:p>
            <a:endParaRPr lang="en-US" dirty="0"/>
          </a:p>
          <a:p>
            <a:pPr marL="171450" indent="-171450">
              <a:buFont typeface="Arial" panose="020B0604020202020204" pitchFamily="34" charset="0"/>
              <a:buChar char="•"/>
            </a:pPr>
            <a:r>
              <a:rPr lang="en-US" dirty="0"/>
              <a:t>What signs do you notice that </a:t>
            </a:r>
            <a:r>
              <a:rPr lang="en-US" i="1" dirty="0"/>
              <a:t>could be</a:t>
            </a:r>
            <a:r>
              <a:rPr lang="en-US" dirty="0"/>
              <a:t> trauma responses?</a:t>
            </a:r>
          </a:p>
          <a:p>
            <a:pPr marL="171450" indent="-171450">
              <a:buFont typeface="Arial" panose="020B0604020202020204" pitchFamily="34" charset="0"/>
              <a:buChar char="•"/>
            </a:pPr>
            <a:r>
              <a:rPr lang="en-US" dirty="0"/>
              <a:t>How might you go about exploring this person’s trigger in this situation, while maintaining appropriate professional boundaries and roles? </a:t>
            </a:r>
          </a:p>
          <a:p>
            <a:pPr marL="171450" indent="-171450">
              <a:buFont typeface="Arial" panose="020B0604020202020204" pitchFamily="34" charset="0"/>
              <a:buChar char="•"/>
            </a:pPr>
            <a:r>
              <a:rPr lang="en-US" dirty="0"/>
              <a:t>What exercises might you suggest and teach your mentee to alleviate some of the symptoms they are experiencing? What else might you do or suggest? </a:t>
            </a:r>
          </a:p>
          <a:p>
            <a:endParaRPr lang="en-US" dirty="0"/>
          </a:p>
          <a:p>
            <a:r>
              <a:rPr lang="en-US" dirty="0"/>
              <a:t>You did not know that your mentee was involved in a car accident and consequently took some time off to recover. They are experiencing extreme stress and trauma reminders by operating their car to come to work. Because your meeting is first thing in the morning, you are present for their heightened state and may notice these symptoms and difference in demeanor more than others or than later in the day. </a:t>
            </a:r>
          </a:p>
          <a:p>
            <a:endParaRPr lang="en-US" dirty="0"/>
          </a:p>
          <a:p>
            <a:r>
              <a:rPr lang="en-US" b="1" dirty="0"/>
              <a:t>Resources for learning breathing techniques, grounding exercises, movement tools, etc. </a:t>
            </a:r>
          </a:p>
          <a:p>
            <a:endParaRPr lang="en-US" b="1" dirty="0"/>
          </a:p>
          <a:p>
            <a:r>
              <a:rPr lang="en-US" b="1" dirty="0"/>
              <a:t>INPUT FROM RESIDENCE HALLS ASSISTANTS</a:t>
            </a:r>
          </a:p>
          <a:p>
            <a:pPr marL="285750" indent="-285750" algn="l">
              <a:buFont typeface="Arial" panose="020B0604020202020204" pitchFamily="34" charset="0"/>
              <a:buChar char="•"/>
            </a:pPr>
            <a:r>
              <a:rPr lang="en-US" sz="1800" b="0" i="0" u="none" strike="noStrike" baseline="0" dirty="0">
                <a:latin typeface="ArialMT"/>
              </a:rPr>
              <a:t>Use of Coloring and fidget toys</a:t>
            </a:r>
          </a:p>
          <a:p>
            <a:pPr marL="285750" indent="-285750" algn="l">
              <a:buFont typeface="Arial" panose="020B0604020202020204" pitchFamily="34" charset="0"/>
              <a:buChar char="•"/>
            </a:pPr>
            <a:r>
              <a:rPr lang="en-US" sz="1800" b="0" i="0" u="none" strike="noStrike" baseline="0" dirty="0">
                <a:latin typeface="ArialMT"/>
              </a:rPr>
              <a:t>Leaving some things out in study lounges (stack of coloring sheets, colored</a:t>
            </a:r>
          </a:p>
          <a:p>
            <a:pPr marL="285750" indent="-285750" algn="l">
              <a:buFont typeface="Arial" panose="020B0604020202020204" pitchFamily="34" charset="0"/>
              <a:buChar char="•"/>
            </a:pPr>
            <a:r>
              <a:rPr lang="en-US" sz="1800" b="0" i="0" u="none" strike="noStrike" baseline="0" dirty="0">
                <a:latin typeface="ArialMT"/>
              </a:rPr>
              <a:t>pencils, fidget toys)</a:t>
            </a:r>
          </a:p>
          <a:p>
            <a:pPr marL="285750" indent="-285750">
              <a:buFont typeface="Arial" panose="020B0604020202020204" pitchFamily="34" charset="0"/>
              <a:buChar char="•"/>
            </a:pPr>
            <a:r>
              <a:rPr lang="en-US" sz="1800" b="0" i="0" u="none" strike="noStrike" baseline="0" dirty="0">
                <a:latin typeface="ArialMT"/>
              </a:rPr>
              <a:t>During conflict </a:t>
            </a:r>
            <a:r>
              <a:rPr lang="en-US" sz="1800" dirty="0">
                <a:latin typeface="ArialMT"/>
              </a:rPr>
              <a:t>mediation</a:t>
            </a:r>
            <a:r>
              <a:rPr lang="en-US" sz="1800" b="0" i="0" u="none" strike="noStrike" baseline="0" dirty="0">
                <a:latin typeface="ArialMT"/>
              </a:rPr>
              <a:t> having a coloring sheet and other tools present</a:t>
            </a:r>
            <a:endParaRPr lang="en-US" b="0" dirty="0">
              <a:ea typeface="Calibri"/>
              <a:cs typeface="Calibri"/>
            </a:endParaRPr>
          </a:p>
          <a:p>
            <a:endParaRPr lang="en-US" dirty="0"/>
          </a:p>
          <a:p>
            <a:r>
              <a:rPr lang="en-US" dirty="0">
                <a:ea typeface="Calibri" panose="020F0502020204030204"/>
                <a:cs typeface="Calibri" panose="020F0502020204030204"/>
              </a:rPr>
              <a:t>INPUT FROM LEARNING COMMUNITY: </a:t>
            </a:r>
          </a:p>
          <a:p>
            <a:pPr marL="285750" indent="-285750">
              <a:buChar char="•"/>
            </a:pPr>
            <a:r>
              <a:rPr lang="en-US" dirty="0">
                <a:ea typeface="Calibri" panose="020F0502020204030204"/>
                <a:cs typeface="Calibri" panose="020F0502020204030204"/>
              </a:rPr>
              <a:t>Mapping your stress response:</a:t>
            </a:r>
          </a:p>
          <a:p>
            <a:pPr lvl="1" indent="-285750">
              <a:buFont typeface="Courier New" panose="020B0604020202020204" pitchFamily="34" charset="0"/>
              <a:buChar char="o"/>
            </a:pPr>
            <a:r>
              <a:rPr lang="en-US" dirty="0">
                <a:ea typeface="Calibri" panose="020F0502020204030204"/>
                <a:cs typeface="Calibri" panose="020F0502020204030204"/>
              </a:rPr>
              <a:t>Where are you currently?</a:t>
            </a:r>
          </a:p>
          <a:p>
            <a:pPr lvl="1" indent="-285750">
              <a:buFont typeface="Courier New" panose="020B0604020202020204" pitchFamily="34" charset="0"/>
              <a:buChar char="o"/>
            </a:pPr>
            <a:r>
              <a:rPr lang="en-US" dirty="0">
                <a:ea typeface="Calibri" panose="020F0502020204030204"/>
                <a:cs typeface="Calibri" panose="020F0502020204030204"/>
              </a:rPr>
              <a:t>How do you know?</a:t>
            </a:r>
          </a:p>
          <a:p>
            <a:pPr lvl="1" indent="-285750">
              <a:buFont typeface="Courier New" panose="020B0604020202020204" pitchFamily="34" charset="0"/>
              <a:buChar char="o"/>
            </a:pPr>
            <a:r>
              <a:rPr lang="en-US" dirty="0">
                <a:ea typeface="Calibri" panose="020F0502020204030204"/>
                <a:cs typeface="Calibri" panose="020F0502020204030204"/>
              </a:rPr>
              <a:t>Is it helping? If no, can you bring in a grounding practice?</a:t>
            </a:r>
          </a:p>
          <a:p>
            <a:pPr lvl="1" indent="-285750">
              <a:buFont typeface="Courier New" panose="020B0604020202020204" pitchFamily="34" charset="0"/>
              <a:buChar char="o"/>
            </a:pPr>
            <a:r>
              <a:rPr lang="en-US" dirty="0">
                <a:ea typeface="Calibri" panose="020F0502020204030204"/>
                <a:cs typeface="Calibri" panose="020F0502020204030204"/>
              </a:rPr>
              <a:t>Do you notice a change? Did it help?</a:t>
            </a:r>
          </a:p>
          <a:p>
            <a:pPr>
              <a:buChar char="•"/>
            </a:pPr>
            <a:r>
              <a:rPr lang="en-US" dirty="0"/>
              <a:t>When we avoid emotions, then we might be surprised by our reactions – so how do we manage reactions when they shock us? </a:t>
            </a:r>
          </a:p>
          <a:p>
            <a:pPr>
              <a:buChar char="•"/>
            </a:pPr>
            <a:r>
              <a:rPr lang="en-US" dirty="0"/>
              <a:t>Prolonged avoidance is the main barrier to processing trauma (resistance and resentment) </a:t>
            </a:r>
            <a:endParaRPr lang="en-US" dirty="0">
              <a:ea typeface="Calibri"/>
              <a:cs typeface="Calibri"/>
            </a:endParaRPr>
          </a:p>
          <a:p>
            <a:pPr lvl="1">
              <a:buChar char="•"/>
            </a:pPr>
            <a:r>
              <a:rPr lang="en-US" dirty="0"/>
              <a:t>How can we help people feel safer in dropping their resistance? (We can’t change the event – but the experience and effect can shift) </a:t>
            </a:r>
            <a:endParaRPr lang="en-US" dirty="0">
              <a:ea typeface="Calibri"/>
              <a:cs typeface="Calibri"/>
            </a:endParaRPr>
          </a:p>
          <a:p>
            <a:pPr>
              <a:buChar char="•"/>
            </a:pPr>
            <a:r>
              <a:rPr lang="en-US" dirty="0"/>
              <a:t>Acknowledgement (even of avoidance) can be the hardest part </a:t>
            </a:r>
            <a:endParaRPr lang="en-US" dirty="0">
              <a:ea typeface="Calibri" panose="020F0502020204030204"/>
              <a:cs typeface="Calibri" panose="020F0502020204030204"/>
            </a:endParaRPr>
          </a:p>
          <a:p>
            <a:pPr lvl="1">
              <a:buChar char="•"/>
            </a:pPr>
            <a:r>
              <a:rPr lang="en-US" dirty="0"/>
              <a:t>(ex. I acknowledge I am not ready… today</a:t>
            </a:r>
          </a:p>
          <a:p>
            <a:pPr lvl="1">
              <a:buChar char="•"/>
            </a:pPr>
            <a:r>
              <a:rPr lang="en-US" dirty="0"/>
              <a:t>But if not today, how do we acknowledge that we need to acknowledge at some point? </a:t>
            </a:r>
          </a:p>
          <a:p>
            <a:pPr marL="285750" indent="-285750">
              <a:buChar char="•"/>
            </a:pPr>
            <a:endParaRPr lang="en-US" dirty="0">
              <a:ea typeface="Calibri" panose="020F0502020204030204"/>
              <a:cs typeface="Calibri" panose="020F0502020204030204"/>
            </a:endParaRPr>
          </a:p>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687098B9-E14D-4218-8D9A-7EB382175B19}" type="slidenum">
              <a:rPr lang="en-US" smtClean="0"/>
              <a:t>15</a:t>
            </a:fld>
            <a:endParaRPr lang="en-US"/>
          </a:p>
        </p:txBody>
      </p:sp>
    </p:spTree>
    <p:extLst>
      <p:ext uri="{BB962C8B-B14F-4D97-AF65-F5344CB8AC3E}">
        <p14:creationId xmlns:p14="http://schemas.microsoft.com/office/powerpoint/2010/main" val="3661005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Sourced from: Harris, C. &amp; Harris, R. (2024). Building Community on Your Floor Through a Trauma-Informed Approach. Michigan State University. </a:t>
            </a:r>
          </a:p>
          <a:p>
            <a:endParaRPr lang="en-US" dirty="0"/>
          </a:p>
          <a:p>
            <a:r>
              <a:rPr lang="en-US" b="1" dirty="0"/>
              <a:t>Discussion Questions:</a:t>
            </a:r>
          </a:p>
          <a:p>
            <a:r>
              <a:rPr lang="en-US" b="0" i="0" dirty="0">
                <a:solidFill>
                  <a:srgbClr val="374151"/>
                </a:solidFill>
                <a:effectLst/>
                <a:latin typeface="Söhne"/>
              </a:rPr>
              <a:t>What are some situations that reframing a negative thought positively changed your outlook?</a:t>
            </a:r>
          </a:p>
          <a:p>
            <a:r>
              <a:rPr lang="en-US" dirty="0"/>
              <a:t>How might you prompt another person to change a negative thought to a positive one?</a:t>
            </a:r>
          </a:p>
          <a:p>
            <a:r>
              <a:rPr lang="en-US" b="0" i="0" dirty="0">
                <a:solidFill>
                  <a:srgbClr val="374151"/>
                </a:solidFill>
                <a:effectLst/>
                <a:latin typeface="Söhne"/>
              </a:rPr>
              <a:t>How can peer support or collaboration assist in helpful thinking? </a:t>
            </a:r>
          </a:p>
          <a:p>
            <a:r>
              <a:rPr lang="en-US" b="0" i="0" dirty="0">
                <a:solidFill>
                  <a:srgbClr val="374151"/>
                </a:solidFill>
                <a:effectLst/>
                <a:latin typeface="Söhne"/>
              </a:rPr>
              <a:t>What role do mentors or advisors play in helping students navigate and reframe negative thoughts related to academic challenges?</a:t>
            </a:r>
          </a:p>
          <a:p>
            <a:endParaRPr lang="en-US" dirty="0"/>
          </a:p>
          <a:p>
            <a:r>
              <a:rPr lang="en-US" b="1" dirty="0"/>
              <a:t>Examples of unhelpful thoughts</a:t>
            </a:r>
            <a:r>
              <a:rPr lang="en-US" dirty="0"/>
              <a:t>: Can you change them to a helpful one?</a:t>
            </a:r>
          </a:p>
          <a:p>
            <a:pPr marL="171450" indent="-171450">
              <a:buFont typeface="Arial" panose="020B0604020202020204" pitchFamily="34" charset="0"/>
              <a:buChar char="•"/>
            </a:pPr>
            <a:r>
              <a:rPr lang="en-US" dirty="0"/>
              <a:t>This mistake will be the end of my career.</a:t>
            </a:r>
          </a:p>
          <a:p>
            <a:pPr marL="171450" indent="-171450">
              <a:buFont typeface="Arial" panose="020B0604020202020204" pitchFamily="34" charset="0"/>
              <a:buChar char="•"/>
            </a:pPr>
            <a:r>
              <a:rPr lang="en-US" dirty="0"/>
              <a:t>I just know that I am disappointing my supervisor. </a:t>
            </a:r>
          </a:p>
          <a:p>
            <a:pPr marL="171450" indent="-171450">
              <a:buFont typeface="Arial" panose="020B0604020202020204" pitchFamily="34" charset="0"/>
              <a:buChar char="•"/>
            </a:pPr>
            <a:r>
              <a:rPr lang="en-US" dirty="0"/>
              <a:t>I’m never going to excel in my program like I should. </a:t>
            </a:r>
          </a:p>
          <a:p>
            <a:pPr marL="171450" indent="-171450">
              <a:buFont typeface="Arial" panose="020B0604020202020204" pitchFamily="34" charset="0"/>
              <a:buChar char="•"/>
            </a:pPr>
            <a:r>
              <a:rPr lang="en-US" b="0" i="0" dirty="0">
                <a:solidFill>
                  <a:srgbClr val="374151"/>
                </a:solidFill>
                <a:effectLst/>
                <a:latin typeface="Söhne"/>
              </a:rPr>
              <a:t>I bombed that presentation. I always mess up public speaking.</a:t>
            </a:r>
          </a:p>
          <a:p>
            <a:pPr marL="171450" indent="-171450">
              <a:buFont typeface="Arial" panose="020B0604020202020204" pitchFamily="34" charset="0"/>
              <a:buChar char="•"/>
            </a:pPr>
            <a:r>
              <a:rPr lang="en-US" b="0" i="0" dirty="0">
                <a:solidFill>
                  <a:srgbClr val="374151"/>
                </a:solidFill>
                <a:effectLst/>
                <a:latin typeface="Söhne"/>
              </a:rPr>
              <a:t>My group members didn't like my idea; it's my fault the project isn't going well</a:t>
            </a:r>
          </a:p>
          <a:p>
            <a:pPr marL="171450" indent="-171450">
              <a:buFont typeface="Arial" panose="020B0604020202020204" pitchFamily="34" charset="0"/>
              <a:buChar char="•"/>
            </a:pPr>
            <a:endParaRPr lang="en-US" b="0" i="0" dirty="0">
              <a:solidFill>
                <a:srgbClr val="374151"/>
              </a:solidFill>
              <a:effectLst/>
              <a:latin typeface="Söhne"/>
            </a:endParaRPr>
          </a:p>
          <a:p>
            <a:pPr marL="0" indent="0">
              <a:buFont typeface="Arial" panose="020B0604020202020204" pitchFamily="34" charset="0"/>
              <a:buNone/>
            </a:pPr>
            <a:r>
              <a:rPr lang="en-US" b="0" i="0" dirty="0">
                <a:solidFill>
                  <a:srgbClr val="374151"/>
                </a:solidFill>
                <a:effectLst/>
                <a:latin typeface="Söhne"/>
              </a:rPr>
              <a:t>INPUT FROM RESIDENCE HALLS ASSISTANTS</a:t>
            </a:r>
          </a:p>
          <a:p>
            <a:pPr marL="285750" indent="-285750" algn="l">
              <a:buFont typeface="Arial" panose="020B0604020202020204" pitchFamily="34" charset="0"/>
              <a:buChar char="•"/>
            </a:pPr>
            <a:r>
              <a:rPr lang="en-US" sz="1800" b="0" i="0" u="none" strike="noStrike" baseline="0" dirty="0">
                <a:latin typeface="ArialMT"/>
              </a:rPr>
              <a:t>Promote helpful thinking on bulletin boards</a:t>
            </a:r>
          </a:p>
          <a:p>
            <a:pPr marL="285750" indent="-285750" algn="l">
              <a:buFont typeface="Arial" panose="020B0604020202020204" pitchFamily="34" charset="0"/>
              <a:buChar char="•"/>
            </a:pPr>
            <a:r>
              <a:rPr lang="en-US" sz="1800" b="0" i="0" u="none" strike="noStrike" baseline="0" dirty="0">
                <a:latin typeface="ArialMT"/>
              </a:rPr>
              <a:t>Provided mental health self-help type event</a:t>
            </a:r>
          </a:p>
          <a:p>
            <a:pPr marL="285750" indent="-285750" algn="l">
              <a:buFont typeface="Arial" panose="020B0604020202020204" pitchFamily="34" charset="0"/>
              <a:buChar char="•"/>
            </a:pPr>
            <a:r>
              <a:rPr lang="en-US" sz="1800" b="0" i="0" u="none" strike="noStrike" baseline="0" dirty="0">
                <a:latin typeface="ArialMT"/>
              </a:rPr>
              <a:t>Focus on adapting and using this mindset into how RAs handle duty situations – this is a powerful way to model helpful thinking</a:t>
            </a:r>
            <a:endParaRPr lang="en-US" dirty="0"/>
          </a:p>
          <a:p>
            <a:endParaRPr lang="en-US" dirty="0"/>
          </a:p>
          <a:p>
            <a:r>
              <a:rPr lang="en-US" dirty="0">
                <a:ea typeface="Calibri" panose="020F0502020204030204"/>
                <a:cs typeface="Calibri" panose="020F0502020204030204"/>
              </a:rPr>
              <a:t>INPUT FROM LEARNING COMMUNITY:</a:t>
            </a:r>
          </a:p>
          <a:p>
            <a:pPr marL="285750" indent="-285750">
              <a:buChar char="•"/>
            </a:pPr>
            <a:r>
              <a:rPr lang="en-US" dirty="0"/>
              <a:t>Acknowledgement seems important first </a:t>
            </a:r>
          </a:p>
          <a:p>
            <a:pPr lvl="1" indent="-285750">
              <a:buFont typeface="Courier New" panose="020B0604020202020204" pitchFamily="34" charset="0"/>
              <a:buChar char="o"/>
            </a:pPr>
            <a:r>
              <a:rPr lang="en-US" dirty="0"/>
              <a:t>No self judgement, neutrally respond to self </a:t>
            </a:r>
            <a:endParaRPr lang="en-US" dirty="0">
              <a:ea typeface="Calibri" panose="020F0502020204030204"/>
              <a:cs typeface="Calibri" panose="020F0502020204030204"/>
            </a:endParaRPr>
          </a:p>
          <a:p>
            <a:pPr marL="285750" indent="-285750">
              <a:buChar char="•"/>
            </a:pPr>
            <a:r>
              <a:rPr lang="en-US" dirty="0"/>
              <a:t>Our language around trauma is always evolving, what do we call “trauma reminders”</a:t>
            </a:r>
            <a:endParaRPr lang="en-US" dirty="0">
              <a:ea typeface="Calibri"/>
              <a:cs typeface="Calibri"/>
            </a:endParaRPr>
          </a:p>
          <a:p>
            <a:pPr marL="914400" lvl="1" indent="-285750">
              <a:buFont typeface="Courier New" panose="020B0604020202020204" pitchFamily="34" charset="0"/>
              <a:buChar char="o"/>
            </a:pPr>
            <a:r>
              <a:rPr lang="en-US" dirty="0">
                <a:ea typeface="Calibri"/>
                <a:cs typeface="Calibri"/>
              </a:rPr>
              <a:t>Alert</a:t>
            </a:r>
          </a:p>
          <a:p>
            <a:pPr marL="914400" lvl="1" indent="-285750">
              <a:buFont typeface="Courier New" panose="020B0604020202020204" pitchFamily="34" charset="0"/>
              <a:buChar char="o"/>
            </a:pPr>
            <a:r>
              <a:rPr lang="en-US" dirty="0">
                <a:ea typeface="Calibri"/>
                <a:cs typeface="Calibri"/>
              </a:rPr>
              <a:t>Reminders</a:t>
            </a:r>
          </a:p>
          <a:p>
            <a:pPr marL="914400" lvl="1" indent="-285750">
              <a:buFont typeface="Courier New" panose="020B0604020202020204" pitchFamily="34" charset="0"/>
              <a:buChar char="o"/>
            </a:pPr>
            <a:r>
              <a:rPr lang="en-US" dirty="0">
                <a:ea typeface="Calibri"/>
                <a:cs typeface="Calibri"/>
              </a:rPr>
              <a:t>Activating</a:t>
            </a:r>
          </a:p>
          <a:p>
            <a:pPr marL="914400" lvl="1" indent="-285750">
              <a:buFont typeface="Courier New" panose="020B0604020202020204" pitchFamily="34" charset="0"/>
              <a:buChar char="o"/>
            </a:pPr>
            <a:r>
              <a:rPr lang="en-US" dirty="0">
                <a:ea typeface="Calibri"/>
                <a:cs typeface="Calibri"/>
              </a:rPr>
              <a:t>Awareness cue</a:t>
            </a:r>
          </a:p>
          <a:p>
            <a:pPr marL="914400" lvl="1" indent="-285750">
              <a:buFont typeface="Courier New" panose="020B0604020202020204" pitchFamily="34" charset="0"/>
              <a:buChar char="o"/>
            </a:pPr>
            <a:r>
              <a:rPr lang="en-US" dirty="0">
                <a:ea typeface="Calibri"/>
                <a:cs typeface="Calibri"/>
              </a:rPr>
              <a:t>Trigger (trying to move away from this)</a:t>
            </a:r>
          </a:p>
          <a:p>
            <a:pPr marL="285750" indent="-285750">
              <a:buFont typeface="Arial" panose="020B0604020202020204" pitchFamily="34" charset="0"/>
              <a:buChar char="•"/>
            </a:pPr>
            <a:r>
              <a:rPr lang="en-US" dirty="0">
                <a:ea typeface="Calibri"/>
                <a:cs typeface="Calibri"/>
              </a:rPr>
              <a:t>How can helpful thinking be useful, post acknowledgement?</a:t>
            </a:r>
          </a:p>
          <a:p>
            <a:pPr marL="914400" lvl="1" indent="-285750">
              <a:buFont typeface="Courier New" panose="020B0604020202020204" pitchFamily="34" charset="0"/>
              <a:buChar char="o"/>
            </a:pPr>
            <a:r>
              <a:rPr lang="en-US" dirty="0">
                <a:ea typeface="Calibri"/>
                <a:cs typeface="Calibri"/>
              </a:rPr>
              <a:t>Taking shame out</a:t>
            </a:r>
          </a:p>
          <a:p>
            <a:pPr marL="914400" lvl="1" indent="-285750">
              <a:buFont typeface="Courier New" panose="020B0604020202020204" pitchFamily="34" charset="0"/>
              <a:buChar char="o"/>
            </a:pPr>
            <a:r>
              <a:rPr lang="en-US" dirty="0">
                <a:ea typeface="Calibri"/>
                <a:cs typeface="Calibri"/>
              </a:rPr>
              <a:t>Reducing all/nothing thinking, adding "right now" to zoom into the moment</a:t>
            </a:r>
          </a:p>
          <a:p>
            <a:pPr marL="914400" lvl="1" indent="-285750">
              <a:buFont typeface="Courier New" panose="020B0604020202020204" pitchFamily="34" charset="0"/>
              <a:buChar char="o"/>
            </a:pPr>
            <a:r>
              <a:rPr lang="en-US" dirty="0">
                <a:ea typeface="Calibri"/>
                <a:cs typeface="Calibri"/>
              </a:rPr>
              <a:t>Balance to acknowledging/naming and silver lining other people's stuff</a:t>
            </a:r>
          </a:p>
          <a:p>
            <a:pPr lvl="2" indent="-285750">
              <a:buFont typeface="Wingdings" panose="020B0604020202020204" pitchFamily="34" charset="0"/>
              <a:buChar char="§"/>
            </a:pPr>
            <a:r>
              <a:rPr lang="en-US" dirty="0">
                <a:ea typeface="Calibri"/>
                <a:cs typeface="Calibri"/>
              </a:rPr>
              <a:t>Small shifts in thinking can be useful, but not always available to people</a:t>
            </a:r>
          </a:p>
          <a:p>
            <a:pPr marL="914400" lvl="1" indent="-285750">
              <a:buFont typeface="Courier New" panose="020B0604020202020204" pitchFamily="34" charset="0"/>
              <a:buChar char="o"/>
            </a:pPr>
            <a:r>
              <a:rPr lang="en-US" dirty="0">
                <a:ea typeface="Calibri"/>
                <a:cs typeface="Calibri"/>
              </a:rPr>
              <a:t>Helpful thinking, if introduced too early, can conflict with honoring one's emotions. </a:t>
            </a:r>
          </a:p>
          <a:p>
            <a:pPr marL="914400" lvl="1" indent="-285750">
              <a:buFont typeface="Courier New" panose="020B0604020202020204" pitchFamily="34" charset="0"/>
              <a:buChar char="o"/>
            </a:pPr>
            <a:r>
              <a:rPr lang="en-US" dirty="0">
                <a:ea typeface="Calibri"/>
                <a:cs typeface="Calibri"/>
              </a:rPr>
              <a:t>Making room for all emotions, thoughts, even those that are feeling OK. </a:t>
            </a:r>
          </a:p>
        </p:txBody>
      </p:sp>
      <p:sp>
        <p:nvSpPr>
          <p:cNvPr id="4" name="Slide Number Placeholder 3"/>
          <p:cNvSpPr>
            <a:spLocks noGrp="1"/>
          </p:cNvSpPr>
          <p:nvPr>
            <p:ph type="sldNum" sz="quarter" idx="5"/>
          </p:nvPr>
        </p:nvSpPr>
        <p:spPr/>
        <p:txBody>
          <a:bodyPr/>
          <a:lstStyle/>
          <a:p>
            <a:fld id="{687098B9-E14D-4218-8D9A-7EB382175B19}" type="slidenum">
              <a:rPr lang="en-US" smtClean="0"/>
              <a:t>16</a:t>
            </a:fld>
            <a:endParaRPr lang="en-US"/>
          </a:p>
        </p:txBody>
      </p:sp>
    </p:spTree>
    <p:extLst>
      <p:ext uri="{BB962C8B-B14F-4D97-AF65-F5344CB8AC3E}">
        <p14:creationId xmlns:p14="http://schemas.microsoft.com/office/powerpoint/2010/main" val="709442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Sourced from: Harris, C. &amp; Harris, R. (2024). Building Community on Your Floor Through a Trauma-Informed Approach. Michigan State University. </a:t>
            </a:r>
          </a:p>
          <a:p>
            <a:endParaRPr lang="en-US" dirty="0"/>
          </a:p>
          <a:p>
            <a:r>
              <a:rPr lang="en-US" dirty="0"/>
              <a:t>Discussion Questions: </a:t>
            </a:r>
          </a:p>
          <a:p>
            <a:pPr marL="171450" indent="-171450">
              <a:buFont typeface="Arial" panose="020B0604020202020204" pitchFamily="34" charset="0"/>
              <a:buChar char="•"/>
            </a:pPr>
            <a:r>
              <a:rPr lang="en-US" b="0" i="0" dirty="0">
                <a:solidFill>
                  <a:srgbClr val="374151"/>
                </a:solidFill>
                <a:effectLst/>
                <a:latin typeface="Söhne"/>
              </a:rPr>
              <a:t>What are common challenges MSU community members face in forming social connections on campus?</a:t>
            </a:r>
          </a:p>
          <a:p>
            <a:pPr marL="171450" indent="-171450">
              <a:buFont typeface="Arial" panose="020B0604020202020204" pitchFamily="34" charset="0"/>
              <a:buChar char="•"/>
            </a:pPr>
            <a:r>
              <a:rPr lang="en-US" b="0" i="0" dirty="0">
                <a:solidFill>
                  <a:srgbClr val="374151"/>
                </a:solidFill>
                <a:effectLst/>
                <a:latin typeface="Söhne"/>
              </a:rPr>
              <a:t>How can universities foster inclusive environments that encourage social connections among diverse student groups?</a:t>
            </a:r>
          </a:p>
          <a:p>
            <a:pPr marL="171450" indent="-171450">
              <a:buFont typeface="Arial" panose="020B0604020202020204" pitchFamily="34" charset="0"/>
              <a:buChar char="•"/>
            </a:pPr>
            <a:r>
              <a:rPr lang="en-US" b="0" i="0" dirty="0">
                <a:solidFill>
                  <a:srgbClr val="374151"/>
                </a:solidFill>
                <a:effectLst/>
                <a:latin typeface="Söhne"/>
              </a:rPr>
              <a:t>How can your unit/department utilize technology and virtual formats to develop health social connections for its members and/or others?</a:t>
            </a:r>
          </a:p>
          <a:p>
            <a:pPr marL="171450" indent="-171450">
              <a:buFont typeface="Arial" panose="020B0604020202020204" pitchFamily="34" charset="0"/>
              <a:buChar char="•"/>
            </a:pPr>
            <a:r>
              <a:rPr lang="en-US" dirty="0"/>
              <a:t>How might social connection activities differ after a community trauma? What considerations might be kept in mind when developing social connection opportunities?</a:t>
            </a:r>
          </a:p>
          <a:p>
            <a:pPr marL="171450" indent="-171450">
              <a:buFont typeface="Arial" panose="020B0604020202020204" pitchFamily="34" charset="0"/>
              <a:buChar char="•"/>
            </a:pPr>
            <a:r>
              <a:rPr lang="en-US" b="0" i="0" dirty="0">
                <a:solidFill>
                  <a:srgbClr val="374151"/>
                </a:solidFill>
                <a:effectLst/>
                <a:latin typeface="Söhne"/>
              </a:rPr>
              <a:t>How can cultural differences and individual coping mechanisms be respected and accommodated in providing social connections post-trauma?</a:t>
            </a:r>
          </a:p>
          <a:p>
            <a:pPr marL="171450" indent="-171450">
              <a:buFont typeface="Arial" panose="020B0604020202020204" pitchFamily="34" charset="0"/>
              <a:buChar char="•"/>
            </a:pPr>
            <a:r>
              <a:rPr lang="en-US" b="0" i="0" dirty="0">
                <a:solidFill>
                  <a:srgbClr val="374151"/>
                </a:solidFill>
                <a:effectLst/>
                <a:latin typeface="Söhne"/>
              </a:rPr>
              <a:t>What are opportunities for development that would provide health social connection opportunities for faculty and staff?</a:t>
            </a:r>
          </a:p>
          <a:p>
            <a:pPr marL="171450" indent="-171450">
              <a:buFont typeface="Arial" panose="020B0604020202020204" pitchFamily="34" charset="0"/>
              <a:buChar char="•"/>
            </a:pPr>
            <a:r>
              <a:rPr lang="en-US" b="0" i="0" dirty="0">
                <a:solidFill>
                  <a:srgbClr val="374151"/>
                </a:solidFill>
                <a:effectLst/>
                <a:latin typeface="Söhne"/>
              </a:rPr>
              <a:t>How can cultural differences and individual coping mechanisms be respected and accommodated in providing social connections post-trauma?</a:t>
            </a:r>
          </a:p>
          <a:p>
            <a:pPr marL="171450" indent="-171450">
              <a:buFont typeface="Arial" panose="020B0604020202020204" pitchFamily="34" charset="0"/>
              <a:buChar char="•"/>
            </a:pPr>
            <a:endParaRPr lang="en-US" b="0" i="0" dirty="0">
              <a:solidFill>
                <a:srgbClr val="374151"/>
              </a:solidFill>
              <a:effectLst/>
              <a:latin typeface="Söhne"/>
            </a:endParaRPr>
          </a:p>
          <a:p>
            <a:pPr marL="0" indent="0">
              <a:buFont typeface="Arial" panose="020B0604020202020204" pitchFamily="34" charset="0"/>
              <a:buNone/>
            </a:pPr>
            <a:r>
              <a:rPr lang="en-US" b="0" i="0" dirty="0">
                <a:solidFill>
                  <a:srgbClr val="374151"/>
                </a:solidFill>
                <a:effectLst/>
                <a:latin typeface="Söhne"/>
              </a:rPr>
              <a:t>INPUT FROM RESIDENCE HALLS ASSISTANTS</a:t>
            </a:r>
          </a:p>
          <a:p>
            <a:pPr marL="171450" indent="-171450">
              <a:buFont typeface="Arial" panose="020B0604020202020204" pitchFamily="34" charset="0"/>
              <a:buChar char="•"/>
            </a:pPr>
            <a:r>
              <a:rPr lang="en-US" b="0" i="0" dirty="0">
                <a:solidFill>
                  <a:srgbClr val="374151"/>
                </a:solidFill>
                <a:effectLst/>
                <a:latin typeface="Söhne"/>
              </a:rPr>
              <a:t>Pen pal your floor with the other half of the floor</a:t>
            </a:r>
          </a:p>
          <a:p>
            <a:pPr marL="171450" indent="-171450">
              <a:buFont typeface="Arial" panose="020B0604020202020204" pitchFamily="34" charset="0"/>
              <a:buChar char="•"/>
            </a:pPr>
            <a:r>
              <a:rPr lang="en-US" b="0" i="0" dirty="0">
                <a:solidFill>
                  <a:srgbClr val="374151"/>
                </a:solidFill>
                <a:effectLst/>
                <a:latin typeface="Söhne"/>
              </a:rPr>
              <a:t>Dismiss floor events and have more building wide events</a:t>
            </a:r>
          </a:p>
          <a:p>
            <a:pPr marL="171450" indent="-171450">
              <a:buFont typeface="Arial" panose="020B0604020202020204" pitchFamily="34" charset="0"/>
              <a:buChar char="•"/>
            </a:pPr>
            <a:endParaRPr lang="en-US" b="0" i="0" dirty="0">
              <a:solidFill>
                <a:srgbClr val="374151"/>
              </a:solidFill>
              <a:effectLst/>
              <a:latin typeface="Söhne"/>
            </a:endParaRPr>
          </a:p>
          <a:p>
            <a:r>
              <a:rPr lang="en-US" dirty="0">
                <a:solidFill>
                  <a:srgbClr val="374151"/>
                </a:solidFill>
                <a:latin typeface="Söhne"/>
              </a:rPr>
              <a:t>INPUT FROM LEARNING COMMUNITY:</a:t>
            </a:r>
            <a:endParaRPr lang="en-US" b="0" i="0" dirty="0">
              <a:solidFill>
                <a:srgbClr val="374151"/>
              </a:solidFill>
              <a:effectLst/>
              <a:latin typeface="Söhne"/>
            </a:endParaRPr>
          </a:p>
          <a:p>
            <a:pPr marL="171450" indent="-171450">
              <a:buChar char="•"/>
            </a:pPr>
            <a:r>
              <a:rPr lang="en-US" dirty="0">
                <a:solidFill>
                  <a:srgbClr val="374151"/>
                </a:solidFill>
              </a:rPr>
              <a:t>Connecting with people with similar experiences, can discuss and vocalize similar experiences. Connecting can allow people to share verbally their shared experiences.</a:t>
            </a:r>
            <a:endParaRPr lang="en-US" dirty="0">
              <a:solidFill>
                <a:srgbClr val="374151"/>
              </a:solidFill>
              <a:latin typeface="Söhne"/>
            </a:endParaRPr>
          </a:p>
          <a:p>
            <a:pPr marL="171450" indent="-171450">
              <a:buChar char="•"/>
            </a:pPr>
            <a:r>
              <a:rPr lang="en-US" dirty="0">
                <a:solidFill>
                  <a:srgbClr val="374151"/>
                </a:solidFill>
              </a:rPr>
              <a:t>Having a space to share experiences and share social experiences is helpful for people to not feel isolated. Trauma can create an island of feeling alone in one’s trauma. </a:t>
            </a:r>
            <a:endParaRPr lang="en-US" dirty="0">
              <a:solidFill>
                <a:srgbClr val="374151"/>
              </a:solidFill>
              <a:latin typeface="Söhne"/>
            </a:endParaRPr>
          </a:p>
          <a:p>
            <a:pPr marL="171450" indent="-171450">
              <a:buChar char="•"/>
            </a:pPr>
            <a:r>
              <a:rPr lang="en-US" dirty="0">
                <a:solidFill>
                  <a:srgbClr val="374151"/>
                </a:solidFill>
              </a:rPr>
              <a:t>Humans are naturally social and crave connections.</a:t>
            </a:r>
            <a:endParaRPr lang="en-US" dirty="0">
              <a:solidFill>
                <a:srgbClr val="374151"/>
              </a:solidFill>
              <a:latin typeface="Söhne"/>
            </a:endParaRPr>
          </a:p>
          <a:p>
            <a:pPr>
              <a:buChar char="•"/>
            </a:pPr>
            <a:r>
              <a:rPr lang="en-US" dirty="0">
                <a:solidFill>
                  <a:srgbClr val="374151"/>
                </a:solidFill>
              </a:rPr>
              <a:t>A lot of recovery is naming things. Many people are participating in SPR without realizing it, so naming it can be helpful for helping them to recognize it.</a:t>
            </a:r>
            <a:endParaRPr lang="en-US" dirty="0"/>
          </a:p>
          <a:p>
            <a:pPr>
              <a:buChar char="•"/>
            </a:pPr>
            <a:r>
              <a:rPr lang="en-US" dirty="0">
                <a:solidFill>
                  <a:srgbClr val="374151"/>
                </a:solidFill>
              </a:rPr>
              <a:t>Bridging barriers to creating community so that people can show up as their authentic self.</a:t>
            </a:r>
            <a:endParaRPr lang="en-US" dirty="0"/>
          </a:p>
          <a:p>
            <a:pPr>
              <a:buChar char="•"/>
            </a:pPr>
            <a:r>
              <a:rPr lang="en-US" dirty="0">
                <a:solidFill>
                  <a:srgbClr val="374151"/>
                </a:solidFill>
              </a:rPr>
              <a:t>MSU puts emphasis on undergraduates and wellbeing, it can feel like graduate students are forgotten, or stigma is felt very strongly. This makes it difficult to establish the social connections necessary to establish the communities and support necessary.</a:t>
            </a:r>
            <a:endParaRPr lang="en-US" dirty="0"/>
          </a:p>
          <a:p>
            <a:pPr>
              <a:buChar char="•"/>
            </a:pPr>
            <a:r>
              <a:rPr lang="en-US" dirty="0">
                <a:solidFill>
                  <a:srgbClr val="374151"/>
                </a:solidFill>
              </a:rPr>
              <a:t>Social connection is incredibly important, “a pillar in human nature.” “It takes a village, and that is something that the U.S. fails at.” </a:t>
            </a:r>
            <a:endParaRPr lang="en-US" dirty="0"/>
          </a:p>
          <a:p>
            <a:pPr marL="171450" indent="-171450">
              <a:buChar char="•"/>
            </a:pPr>
            <a:endParaRPr lang="en-US" dirty="0">
              <a:solidFill>
                <a:srgbClr val="374151"/>
              </a:solidFill>
              <a:latin typeface="Söhne"/>
            </a:endParaRPr>
          </a:p>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687098B9-E14D-4218-8D9A-7EB382175B19}" type="slidenum">
              <a:rPr lang="en-US" smtClean="0"/>
              <a:t>17</a:t>
            </a:fld>
            <a:endParaRPr lang="en-US"/>
          </a:p>
        </p:txBody>
      </p:sp>
    </p:spTree>
    <p:extLst>
      <p:ext uri="{BB962C8B-B14F-4D97-AF65-F5344CB8AC3E}">
        <p14:creationId xmlns:p14="http://schemas.microsoft.com/office/powerpoint/2010/main" val="1522331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7098B9-E14D-4218-8D9A-7EB382175B19}" type="slidenum">
              <a:rPr lang="en-US" smtClean="0"/>
              <a:t>18</a:t>
            </a:fld>
            <a:endParaRPr lang="en-US"/>
          </a:p>
        </p:txBody>
      </p:sp>
    </p:spTree>
    <p:extLst>
      <p:ext uri="{BB962C8B-B14F-4D97-AF65-F5344CB8AC3E}">
        <p14:creationId xmlns:p14="http://schemas.microsoft.com/office/powerpoint/2010/main" val="1687910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7098B9-E14D-4218-8D9A-7EB382175B19}" type="slidenum">
              <a:rPr lang="en-US" smtClean="0"/>
              <a:t>19</a:t>
            </a:fld>
            <a:endParaRPr lang="en-US"/>
          </a:p>
        </p:txBody>
      </p:sp>
    </p:spTree>
    <p:extLst>
      <p:ext uri="{BB962C8B-B14F-4D97-AF65-F5344CB8AC3E}">
        <p14:creationId xmlns:p14="http://schemas.microsoft.com/office/powerpoint/2010/main" val="1865917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sharing personal stories can increase trauma exposure for others.  If you share personally, stay focused on the impact rather than what happened.  Take care to be aware about those around you. </a:t>
            </a:r>
          </a:p>
        </p:txBody>
      </p:sp>
      <p:sp>
        <p:nvSpPr>
          <p:cNvPr id="4" name="Slide Number Placeholder 3"/>
          <p:cNvSpPr>
            <a:spLocks noGrp="1"/>
          </p:cNvSpPr>
          <p:nvPr>
            <p:ph type="sldNum" sz="quarter" idx="5"/>
          </p:nvPr>
        </p:nvSpPr>
        <p:spPr/>
        <p:txBody>
          <a:bodyPr/>
          <a:lstStyle/>
          <a:p>
            <a:fld id="{687098B9-E14D-4218-8D9A-7EB382175B19}" type="slidenum">
              <a:rPr lang="en-US" smtClean="0"/>
              <a:t>2</a:t>
            </a:fld>
            <a:endParaRPr lang="en-US"/>
          </a:p>
        </p:txBody>
      </p:sp>
    </p:spTree>
    <p:extLst>
      <p:ext uri="{BB962C8B-B14F-4D97-AF65-F5344CB8AC3E}">
        <p14:creationId xmlns:p14="http://schemas.microsoft.com/office/powerpoint/2010/main" val="2657402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Overall objective across all discussion is to normalize that sadness and some regression would be a reasonable response.  Being reminded is not always a trauma response but a part of honoring and healing. </a:t>
            </a:r>
          </a:p>
        </p:txBody>
      </p:sp>
      <p:sp>
        <p:nvSpPr>
          <p:cNvPr id="4" name="Slide Number Placeholder 3"/>
          <p:cNvSpPr>
            <a:spLocks noGrp="1"/>
          </p:cNvSpPr>
          <p:nvPr>
            <p:ph type="sldNum" sz="quarter" idx="5"/>
          </p:nvPr>
        </p:nvSpPr>
        <p:spPr/>
        <p:txBody>
          <a:bodyPr/>
          <a:lstStyle/>
          <a:p>
            <a:fld id="{687098B9-E14D-4218-8D9A-7EB382175B19}" type="slidenum">
              <a:rPr lang="en-US" smtClean="0"/>
              <a:t>3</a:t>
            </a:fld>
            <a:endParaRPr lang="en-US"/>
          </a:p>
        </p:txBody>
      </p:sp>
    </p:spTree>
    <p:extLst>
      <p:ext uri="{BB962C8B-B14F-4D97-AF65-F5344CB8AC3E}">
        <p14:creationId xmlns:p14="http://schemas.microsoft.com/office/powerpoint/2010/main" val="4080427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a:cs typeface="Calibri"/>
              </a:rPr>
              <a:t>Definition</a:t>
            </a:r>
            <a:r>
              <a:rPr lang="en-US" dirty="0">
                <a:latin typeface="Calibri"/>
                <a:cs typeface="Calibri"/>
              </a:rPr>
              <a:t>: Individual</a:t>
            </a:r>
            <a:r>
              <a:rPr lang="en-US" dirty="0"/>
              <a:t> trauma </a:t>
            </a:r>
            <a:r>
              <a:rPr lang="en-US" u="sng" dirty="0"/>
              <a:t>results from an event</a:t>
            </a:r>
            <a:r>
              <a:rPr lang="en-US" dirty="0"/>
              <a:t>, series of events, or set of circumstances that is </a:t>
            </a:r>
            <a:r>
              <a:rPr lang="en-US" u="sng" dirty="0"/>
              <a:t>experienced by an individual as physically or emotionally harmful or life threatening</a:t>
            </a:r>
            <a:r>
              <a:rPr lang="en-US" dirty="0"/>
              <a:t> and that </a:t>
            </a:r>
            <a:r>
              <a:rPr lang="en-US" u="sng" dirty="0"/>
              <a:t>has lasting adverse effects</a:t>
            </a:r>
            <a:r>
              <a:rPr lang="en-US" dirty="0"/>
              <a:t> on the individual’s functioning and mental, physical, social, emotional, or spiritual well-being (SAMSHA, 2014)</a:t>
            </a:r>
            <a:br>
              <a:rPr lang="en-US" dirty="0">
                <a:cs typeface="+mn-lt"/>
              </a:rPr>
            </a:br>
            <a:endParaRPr lang="en-US" dirty="0">
              <a:cs typeface="Calibri"/>
            </a:endParaRPr>
          </a:p>
          <a:p>
            <a:pPr>
              <a:lnSpc>
                <a:spcPct val="90000"/>
              </a:lnSpc>
              <a:spcBef>
                <a:spcPts val="1000"/>
              </a:spcBef>
            </a:pPr>
            <a:r>
              <a:rPr lang="en-US" b="1" dirty="0"/>
              <a:t>Event</a:t>
            </a:r>
            <a:r>
              <a:rPr lang="en-US" dirty="0"/>
              <a:t>: The threat or actual experience of physical or psychological harm. May be once or repeatedly over time. (SAMSHA, 2014)</a:t>
            </a:r>
            <a:endParaRPr lang="en-US" dirty="0">
              <a:cs typeface="Calibri"/>
            </a:endParaRPr>
          </a:p>
          <a:p>
            <a:pPr>
              <a:lnSpc>
                <a:spcPct val="90000"/>
              </a:lnSpc>
              <a:spcBef>
                <a:spcPts val="1000"/>
              </a:spcBef>
            </a:pPr>
            <a:r>
              <a:rPr lang="en-US" dirty="0"/>
              <a:t>Examples: Childhood neglect, natural disasters, mugging/assault, car accident, campus shooting, death of a close family member</a:t>
            </a:r>
            <a:endParaRPr lang="en-US" dirty="0">
              <a:cs typeface="Calibri" panose="020F0502020204030204"/>
            </a:endParaRPr>
          </a:p>
          <a:p>
            <a:pPr>
              <a:lnSpc>
                <a:spcPct val="90000"/>
              </a:lnSpc>
              <a:spcBef>
                <a:spcPts val="1000"/>
              </a:spcBef>
            </a:pPr>
            <a:endParaRPr lang="en-US" dirty="0">
              <a:cs typeface="Calibri" panose="020F0502020204030204"/>
            </a:endParaRPr>
          </a:p>
          <a:p>
            <a:pPr>
              <a:lnSpc>
                <a:spcPct val="90000"/>
              </a:lnSpc>
              <a:spcBef>
                <a:spcPts val="1000"/>
              </a:spcBef>
            </a:pPr>
            <a:r>
              <a:rPr lang="en-US" b="1" dirty="0">
                <a:cs typeface="Calibri"/>
              </a:rPr>
              <a:t>Experience</a:t>
            </a:r>
            <a:r>
              <a:rPr lang="en-US" dirty="0">
                <a:cs typeface="Calibri"/>
              </a:rPr>
              <a:t>: </a:t>
            </a:r>
            <a:r>
              <a:rPr lang="en-US" i="1" dirty="0"/>
              <a:t>Subjective</a:t>
            </a:r>
            <a:r>
              <a:rPr lang="en-US" dirty="0"/>
              <a:t> experience: what may be traumatic for one may not be traumatic for another. How the individual perceives the experience and how psychologically disrupted they are contributes to whether an experience is traumatic. (SAMSHA, 2014)</a:t>
            </a:r>
            <a:endParaRPr lang="en-US" dirty="0">
              <a:cs typeface="Calibri"/>
            </a:endParaRPr>
          </a:p>
          <a:p>
            <a:pPr>
              <a:lnSpc>
                <a:spcPct val="90000"/>
              </a:lnSpc>
              <a:spcBef>
                <a:spcPts val="1000"/>
              </a:spcBef>
            </a:pPr>
            <a:r>
              <a:rPr lang="en-US" dirty="0"/>
              <a:t>Examples: One sibling removed from the family home may be traumatized by the event, while another sibling also removed does not experience the event as traumatic.</a:t>
            </a:r>
            <a:endParaRPr lang="en-US" dirty="0">
              <a:cs typeface="Calibri" panose="020F0502020204030204"/>
            </a:endParaRPr>
          </a:p>
          <a:p>
            <a:pPr>
              <a:lnSpc>
                <a:spcPct val="90000"/>
              </a:lnSpc>
              <a:spcBef>
                <a:spcPts val="1000"/>
              </a:spcBef>
            </a:pPr>
            <a:endParaRPr lang="en-US" dirty="0">
              <a:cs typeface="Calibri" panose="020F0502020204030204"/>
            </a:endParaRPr>
          </a:p>
          <a:p>
            <a:pPr>
              <a:lnSpc>
                <a:spcPct val="90000"/>
              </a:lnSpc>
              <a:spcBef>
                <a:spcPts val="1000"/>
              </a:spcBef>
            </a:pPr>
            <a:r>
              <a:rPr lang="en-US" b="1" dirty="0">
                <a:cs typeface="Calibri" panose="020F0502020204030204"/>
              </a:rPr>
              <a:t>Effect</a:t>
            </a:r>
            <a:r>
              <a:rPr lang="en-US" dirty="0">
                <a:cs typeface="Calibri" panose="020F0502020204030204"/>
              </a:rPr>
              <a:t>: </a:t>
            </a:r>
            <a:r>
              <a:rPr lang="en-US" dirty="0"/>
              <a:t>May be immediate or delayed. Duration may be short or long-term. Effect can be Psychological, physiological, physical, etc. As a members of the MSU Community, most of our involvement with trauma of others will be in the "effect" category. This happens beyond the 'event'(SAMSHA, 2014)</a:t>
            </a:r>
            <a:endParaRPr lang="en-US" dirty="0">
              <a:cs typeface="Calibri"/>
            </a:endParaRPr>
          </a:p>
          <a:p>
            <a:pPr>
              <a:lnSpc>
                <a:spcPct val="90000"/>
              </a:lnSpc>
              <a:spcBef>
                <a:spcPts val="1000"/>
              </a:spcBef>
            </a:pPr>
            <a:r>
              <a:rPr lang="en-US" dirty="0"/>
              <a:t>Examples: Inability to cope with daily stressors, inability to trust and benefit from relationships, inability to manage memory, attention, thinking, regulate behavior, control expression of emotions, feelings of isolation. Alexithymia (not having words for one's feelings). May manifest in hypervigilance, numbing, or avoidance. </a:t>
            </a:r>
            <a:endParaRPr lang="en-US" dirty="0">
              <a:cs typeface="Calibri"/>
            </a:endParaRPr>
          </a:p>
          <a:p>
            <a:pPr>
              <a:lnSpc>
                <a:spcPct val="90000"/>
              </a:lnSpc>
              <a:spcBef>
                <a:spcPts val="1000"/>
              </a:spcBef>
            </a:pPr>
            <a:endParaRPr lang="en-US" dirty="0">
              <a:cs typeface="Calibri"/>
            </a:endParaRPr>
          </a:p>
          <a:p>
            <a:r>
              <a:rPr lang="en-US" b="1" u="sng" dirty="0"/>
              <a:t>Sources</a:t>
            </a:r>
            <a:r>
              <a:rPr lang="en-US" u="sng" dirty="0"/>
              <a:t>: </a:t>
            </a:r>
            <a:endParaRPr lang="en-US" dirty="0"/>
          </a:p>
          <a:p>
            <a:pPr marL="171450" indent="-171450">
              <a:buFont typeface="Arial"/>
              <a:buChar char="•"/>
            </a:pPr>
            <a:r>
              <a:rPr lang="en-US" dirty="0"/>
              <a:t>SAMHSA. (2014, July). SAMHSA's Concept of Trauma and Guidance for a Trauma-Informed Approach. </a:t>
            </a:r>
            <a:r>
              <a:rPr lang="en-US" dirty="0">
                <a:hlinkClick r:id="rId3"/>
              </a:rPr>
              <a:t>https://ncsacw.samhsa.gov/userfiles/files/SAMHSA_Trauma.pdf</a:t>
            </a:r>
            <a:endParaRPr lang="en-US" dirty="0">
              <a:cs typeface="Calibri" panose="020F0502020204030204"/>
            </a:endParaRPr>
          </a:p>
        </p:txBody>
      </p:sp>
      <p:sp>
        <p:nvSpPr>
          <p:cNvPr id="4" name="Slide Number Placeholder 3"/>
          <p:cNvSpPr>
            <a:spLocks noGrp="1"/>
          </p:cNvSpPr>
          <p:nvPr>
            <p:ph type="sldNum" sz="quarter" idx="5"/>
          </p:nvPr>
        </p:nvSpPr>
        <p:spPr>
          <a:xfrm>
            <a:off x="3884613" y="8775684"/>
            <a:ext cx="2971800" cy="463566"/>
          </a:xfrm>
          <a:prstGeom prst="rect">
            <a:avLst/>
          </a:prstGeom>
        </p:spPr>
        <p:txBody>
          <a:bodyPr/>
          <a:lstStyle/>
          <a:p>
            <a:fld id="{2F69783F-1DAD-4AF8-A4BA-233D55775023}" type="slidenum">
              <a:rPr lang="en-US" smtClean="0"/>
              <a:t>4</a:t>
            </a:fld>
            <a:endParaRPr lang="en-US"/>
          </a:p>
        </p:txBody>
      </p:sp>
    </p:spTree>
    <p:extLst>
      <p:ext uri="{BB962C8B-B14F-4D97-AF65-F5344CB8AC3E}">
        <p14:creationId xmlns:p14="http://schemas.microsoft.com/office/powerpoint/2010/main" val="1400978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The distinction between traumatic grief and normal or expected grief is that the with traumatic grief things that might bring comfort and support (memories, places, people, experiences…etc.) actually become reminders of the traumatic experience and get in the way of normal expected grief processes.  These reminders can lead to trauma responses including avoidance and overwhelming emotion. </a:t>
            </a:r>
          </a:p>
          <a:p>
            <a:endParaRPr lang="en-US" dirty="0"/>
          </a:p>
          <a:p>
            <a:endParaRPr lang="en-US" dirty="0"/>
          </a:p>
          <a:p>
            <a:endParaRPr lang="en-US" dirty="0"/>
          </a:p>
          <a:p>
            <a:r>
              <a:rPr lang="en-US" dirty="0"/>
              <a:t>National Center for PTSD</a:t>
            </a:r>
          </a:p>
          <a:p>
            <a:endParaRPr lang="en-US" dirty="0"/>
          </a:p>
          <a:p>
            <a:pPr marL="171450" indent="-171450">
              <a:buFont typeface="Arial" panose="020B0604020202020204" pitchFamily="34" charset="0"/>
              <a:buChar char="•"/>
            </a:pPr>
            <a:r>
              <a:rPr lang="en-US" dirty="0"/>
              <a:t>anniversary reactions may indicate normal reactions to grief unfolding over time </a:t>
            </a:r>
          </a:p>
          <a:p>
            <a:pPr marL="171450" indent="-171450">
              <a:buFont typeface="Arial" panose="020B0604020202020204" pitchFamily="34" charset="0"/>
              <a:buChar char="•"/>
            </a:pPr>
            <a:r>
              <a:rPr lang="en-US" dirty="0"/>
              <a:t>Understanding that grief may not be linear or time-limited, anniversaries are times that tend to remind the mourner of the lost loved one and invite them to process their grief more fully. If new experiences or appraisals can be associated with the memory, these may even be times of growth or positive change </a:t>
            </a:r>
          </a:p>
          <a:p>
            <a:pPr marL="171450" indent="-171450">
              <a:buFont typeface="Arial" panose="020B0604020202020204" pitchFamily="34" charset="0"/>
              <a:buChar char="•"/>
            </a:pPr>
            <a:r>
              <a:rPr lang="en-US" dirty="0"/>
              <a:t>For some an anniversary may be a time to mark closure and to come together as a community -  events also afford an opportunity for social support, sharing of memories, and a sense of collective experience. It has been suggested that when such events can foster the potential for collective action, advocacy and healing, </a:t>
            </a:r>
          </a:p>
          <a:p>
            <a:endParaRPr lang="en-US" dirty="0"/>
          </a:p>
        </p:txBody>
      </p:sp>
      <p:sp>
        <p:nvSpPr>
          <p:cNvPr id="4" name="Slide Number Placeholder 3"/>
          <p:cNvSpPr>
            <a:spLocks noGrp="1"/>
          </p:cNvSpPr>
          <p:nvPr>
            <p:ph type="sldNum" sz="quarter" idx="5"/>
          </p:nvPr>
        </p:nvSpPr>
        <p:spPr/>
        <p:txBody>
          <a:bodyPr/>
          <a:lstStyle/>
          <a:p>
            <a:fld id="{687098B9-E14D-4218-8D9A-7EB382175B19}" type="slidenum">
              <a:rPr lang="en-US" smtClean="0"/>
              <a:t>5</a:t>
            </a:fld>
            <a:endParaRPr lang="en-US"/>
          </a:p>
        </p:txBody>
      </p:sp>
    </p:spTree>
    <p:extLst>
      <p:ext uri="{BB962C8B-B14F-4D97-AF65-F5344CB8AC3E}">
        <p14:creationId xmlns:p14="http://schemas.microsoft.com/office/powerpoint/2010/main" val="277520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person, object or place that might have been comforting as a part of the grieving process becomes a trauma reminder and leads to avoidance, hyperarousal and re-experiencing.  </a:t>
            </a:r>
          </a:p>
          <a:p>
            <a:endParaRPr lang="en-US" dirty="0"/>
          </a:p>
          <a:p>
            <a:r>
              <a:rPr lang="en-US" dirty="0"/>
              <a:t>People experience a range of trauma and grief responses, talking about avoidance, hyperarousal and re-experiencing is important and effective when the focus is on suggesting that there are a range of reactions that can be expected and using the education to help people understand their reactions without pathologizing them.  </a:t>
            </a:r>
          </a:p>
          <a:p>
            <a:endParaRPr lang="en-US" dirty="0"/>
          </a:p>
          <a:p>
            <a:r>
              <a:rPr lang="en-US" dirty="0"/>
              <a:t>Anniversary reactions usually make PTSD symptoms—or common reactions to trauma—worse.</a:t>
            </a:r>
          </a:p>
          <a:p>
            <a:r>
              <a:rPr lang="en-US" b="1" dirty="0"/>
              <a:t>Reliving the event (or re-experiencing).</a:t>
            </a:r>
            <a:r>
              <a:rPr lang="en-US" dirty="0"/>
              <a:t> Perhaps the most common reaction on the anniversary of a trauma is a repeat of the feelings, bodily responses, and thoughts that occurred at the time of the event. For example, on the anniversary of a sexual, a survivor might have unusually intense and upsetting memories. </a:t>
            </a:r>
            <a:r>
              <a:rPr lang="en-US" b="1" dirty="0"/>
              <a:t>Avoidance.</a:t>
            </a:r>
            <a:r>
              <a:rPr lang="en-US" dirty="0"/>
              <a:t> Another type of PTSD symptom is the avoidance of anything related to the trauma. Sometimes the feelings that arise around an anniversary are so strong that people try to avoid events, places or people that are connected to that event. For example, a combat Veteran may choose to stay home on Memorial Day to avoid parades, Veterans, and other reminders of military service. </a:t>
            </a:r>
            <a:r>
              <a:rPr lang="en-US" b="1" dirty="0"/>
              <a:t>Negative changes in beliefs and feelings.</a:t>
            </a:r>
            <a:r>
              <a:rPr lang="en-US" dirty="0"/>
              <a:t> When the anniversary of an event is near, it can lead to sadness. Some people may find it hard to connect with friends and family. Old thoughts of guilt or shame may come back. </a:t>
            </a:r>
            <a:r>
              <a:rPr lang="en-US" b="1" dirty="0"/>
              <a:t>Feeling keyed up (or hyperarousal).</a:t>
            </a:r>
            <a:r>
              <a:rPr lang="en-US" dirty="0"/>
              <a:t> Another reaction is to feel nervous, jittery and on edge. As the anniversary comes, the trauma memory might be so intense that it is hard to sleep or focus on things you need to do. You might become more jumpy or quick to anger. Or you may feel like you have to be more on guard. In general, anniversaries of traumatic events may increase distress for survivors. Anniversaries may create worry, fear, or even panic attacks. Around an anniversary, you may have physical or medical symptoms such as fatigue and pain. And feeling grief and sadness are very common on an anniversary that marks the loss of someone close to you. In fact, this is so common that communities and religions have special services to support those who feel increased grief at these times. Learn more about </a:t>
            </a:r>
            <a:r>
              <a:rPr lang="en-US" dirty="0">
                <a:hlinkClick r:id="rId3"/>
              </a:rPr>
              <a:t>grief and PTSD</a:t>
            </a:r>
            <a:r>
              <a:rPr lang="en-US" dirty="0"/>
              <a:t>. </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87098B9-E14D-4218-8D9A-7EB382175B19}" type="slidenum">
              <a:rPr lang="en-US" smtClean="0"/>
              <a:t>6</a:t>
            </a:fld>
            <a:endParaRPr lang="en-US"/>
          </a:p>
        </p:txBody>
      </p:sp>
    </p:spTree>
    <p:extLst>
      <p:ext uri="{BB962C8B-B14F-4D97-AF65-F5344CB8AC3E}">
        <p14:creationId xmlns:p14="http://schemas.microsoft.com/office/powerpoint/2010/main" val="1342709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900"/>
              </a:spcAft>
            </a:pPr>
            <a:r>
              <a:rPr lang="en-US" sz="1400" b="1" dirty="0">
                <a:solidFill>
                  <a:srgbClr val="0A57A4"/>
                </a:solidFill>
                <a:effectLst/>
                <a:latin typeface="Source Sans Pro" panose="020B0503030403020204" pitchFamily="34" charset="0"/>
                <a:ea typeface="Source Sans Pro" panose="020B0503030403020204" pitchFamily="34" charset="0"/>
                <a:cs typeface="Source Sans Pro" panose="020B0503030403020204" pitchFamily="34" charset="0"/>
              </a:rPr>
              <a:t>Trauma Reminders (or triggers) can reactivate trauma responses.</a:t>
            </a:r>
          </a:p>
          <a:p>
            <a:pPr marL="0" marR="0">
              <a:spcBef>
                <a:spcPts val="0"/>
              </a:spcBef>
              <a:spcAft>
                <a:spcPts val="900"/>
              </a:spcAft>
            </a:pPr>
            <a:endParaRPr lang="en-US" sz="1400" b="1" dirty="0">
              <a:solidFill>
                <a:srgbClr val="0A57A4"/>
              </a:solidFill>
              <a:effectLst/>
              <a:latin typeface="Source Sans Pro" panose="020B0503030403020204" pitchFamily="34" charset="0"/>
              <a:ea typeface="Source Sans Pro" panose="020B0503030403020204" pitchFamily="34" charset="0"/>
              <a:cs typeface="Source Sans Pro" panose="020B0503030403020204" pitchFamily="34" charset="0"/>
            </a:endParaRPr>
          </a:p>
          <a:p>
            <a:pPr marL="0" marR="0">
              <a:spcBef>
                <a:spcPts val="0"/>
              </a:spcBef>
              <a:spcAft>
                <a:spcPts val="900"/>
              </a:spcAft>
            </a:pPr>
            <a:r>
              <a:rPr lang="en-US" sz="1400" b="1" dirty="0">
                <a:solidFill>
                  <a:srgbClr val="0A57A4"/>
                </a:solidFill>
                <a:effectLst/>
                <a:latin typeface="Source Sans Pro" panose="020B0503030403020204" pitchFamily="34" charset="0"/>
                <a:ea typeface="Source Sans Pro" panose="020B0503030403020204" pitchFamily="34" charset="0"/>
                <a:cs typeface="Source Sans Pro" panose="020B0503030403020204" pitchFamily="34" charset="0"/>
              </a:rPr>
              <a:t>From NCTSN Core Curriculum in Childhood Trauma</a:t>
            </a:r>
          </a:p>
          <a:p>
            <a:pPr marL="0" marR="0">
              <a:spcBef>
                <a:spcPts val="0"/>
              </a:spcBef>
              <a:spcAft>
                <a:spcPts val="900"/>
              </a:spcAft>
            </a:pPr>
            <a:r>
              <a:rPr lang="en-US" sz="1400" b="1" dirty="0">
                <a:solidFill>
                  <a:srgbClr val="0A57A4"/>
                </a:solidFill>
                <a:effectLst/>
                <a:latin typeface="Source Sans Pro" panose="020B0503030403020204" pitchFamily="34" charset="0"/>
                <a:ea typeface="Source Sans Pro" panose="020B0503030403020204" pitchFamily="34" charset="0"/>
                <a:cs typeface="Source Sans Pro" panose="020B0503030403020204" pitchFamily="34" charset="0"/>
              </a:rPr>
              <a:t>3. Traumatic events often generate secondary adversities, life changes, and distressing reminders in children’s daily lives. </a:t>
            </a:r>
            <a:endParaRPr lang="en-US" sz="1200" dirty="0">
              <a:solidFill>
                <a:srgbClr val="000000"/>
              </a:solidFill>
              <a:effectLst/>
              <a:latin typeface="Source Sans Pro" panose="020B0503030403020204" pitchFamily="34" charset="0"/>
              <a:ea typeface="Source Sans Pro" panose="020B0503030403020204" pitchFamily="34" charset="0"/>
              <a:cs typeface="Source Sans Pro" panose="020B0503030403020204" pitchFamily="34" charset="0"/>
            </a:endParaRPr>
          </a:p>
          <a:p>
            <a:pPr marL="342900" marR="0" lvl="0" indent="-342900">
              <a:spcBef>
                <a:spcPts val="0"/>
              </a:spcBef>
              <a:spcAft>
                <a:spcPts val="1200"/>
              </a:spcAft>
              <a:buFont typeface="Arial" panose="020B0604020202020204" pitchFamily="34" charset="0"/>
              <a:buChar char="●"/>
            </a:pPr>
            <a:r>
              <a:rPr lang="en-US"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Traumatic events often generate secondary adversities such as family separations, financial hardship, relocations to a new residence and school, social stigma, ongoing treatment for injuries and/or physical rehabilitation, and legal proceedings. </a:t>
            </a:r>
          </a:p>
          <a:p>
            <a:pPr marL="342900" marR="0" lvl="0" indent="-342900">
              <a:spcBef>
                <a:spcPts val="0"/>
              </a:spcBef>
              <a:spcAft>
                <a:spcPts val="1200"/>
              </a:spcAft>
              <a:buFont typeface="Arial" panose="020B0604020202020204" pitchFamily="34" charset="0"/>
              <a:buChar char="●"/>
            </a:pPr>
            <a:r>
              <a:rPr lang="en-US"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The cascade of changes produced by trauma and loss can tax the coping resources of the child, family, and broader community. </a:t>
            </a:r>
          </a:p>
          <a:p>
            <a:pPr marL="342900" marR="0" lvl="0" indent="-342900">
              <a:spcBef>
                <a:spcPts val="0"/>
              </a:spcBef>
              <a:spcAft>
                <a:spcPts val="1200"/>
              </a:spcAft>
              <a:buFont typeface="Arial" panose="020B0604020202020204" pitchFamily="34" charset="0"/>
              <a:buChar char="●"/>
            </a:pPr>
            <a:r>
              <a:rPr lang="en-US"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These adversities and life changes can be sources of distress in their own right and can create challenges to adjustment and recovery. Children’s exposure to trauma reminders and loss reminders can serve as additional sources of distress. </a:t>
            </a:r>
          </a:p>
          <a:p>
            <a:pPr marL="342900" marR="0" lvl="0" indent="-342900">
              <a:spcBef>
                <a:spcPts val="0"/>
              </a:spcBef>
              <a:spcAft>
                <a:spcPts val="1200"/>
              </a:spcAft>
              <a:buFont typeface="Arial" panose="020B0604020202020204" pitchFamily="34" charset="0"/>
              <a:buChar char="●"/>
            </a:pPr>
            <a:r>
              <a:rPr lang="en-US" sz="1200" b="1" dirty="0">
                <a:solidFill>
                  <a:srgbClr val="000000"/>
                </a:solidFill>
                <a:effectLst/>
                <a:latin typeface="Arial" panose="020B0604020202020204" pitchFamily="34" charset="0"/>
                <a:ea typeface="Arial" panose="020B0604020202020204" pitchFamily="34" charset="0"/>
                <a:cs typeface="Arial" panose="020B0604020202020204" pitchFamily="34" charset="0"/>
              </a:rPr>
              <a:t>Secondary adversities, trauma reminders, and loss reminders may produce significant fluctuations in trauma survivors’ </a:t>
            </a:r>
            <a:r>
              <a:rPr lang="en-US" sz="1200" b="1"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posttrauma</a:t>
            </a:r>
            <a:r>
              <a:rPr lang="en-US" sz="1200" b="1" dirty="0">
                <a:solidFill>
                  <a:srgbClr val="000000"/>
                </a:solidFill>
                <a:effectLst/>
                <a:latin typeface="Arial" panose="020B0604020202020204" pitchFamily="34" charset="0"/>
                <a:ea typeface="Arial" panose="020B0604020202020204" pitchFamily="34" charset="0"/>
                <a:cs typeface="Arial" panose="020B0604020202020204" pitchFamily="34" charset="0"/>
              </a:rPr>
              <a:t> emotional and behavioral functioning</a:t>
            </a:r>
            <a:r>
              <a:rPr lang="en-US"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87098B9-E14D-4218-8D9A-7EB382175B19}" type="slidenum">
              <a:rPr lang="en-US" smtClean="0"/>
              <a:t>7</a:t>
            </a:fld>
            <a:endParaRPr lang="en-US"/>
          </a:p>
        </p:txBody>
      </p:sp>
    </p:spTree>
    <p:extLst>
      <p:ext uri="{BB962C8B-B14F-4D97-AF65-F5344CB8AC3E}">
        <p14:creationId xmlns:p14="http://schemas.microsoft.com/office/powerpoint/2010/main" val="4273460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a:effectLst/>
                <a:latin typeface="Calibri" panose="020F0502020204030204" pitchFamily="34" charset="0"/>
                <a:ea typeface="Calibri" panose="020F0502020204030204" pitchFamily="34" charset="0"/>
              </a:rPr>
              <a:t>emphasize that the feelings will get better – like a reaction is normal and does not in any way imply a longer-term concern. </a:t>
            </a:r>
          </a:p>
          <a:p>
            <a:endParaRPr lang="en-US"/>
          </a:p>
        </p:txBody>
      </p:sp>
      <p:sp>
        <p:nvSpPr>
          <p:cNvPr id="4" name="Slide Number Placeholder 3"/>
          <p:cNvSpPr>
            <a:spLocks noGrp="1"/>
          </p:cNvSpPr>
          <p:nvPr>
            <p:ph type="sldNum" sz="quarter" idx="5"/>
          </p:nvPr>
        </p:nvSpPr>
        <p:spPr/>
        <p:txBody>
          <a:bodyPr/>
          <a:lstStyle/>
          <a:p>
            <a:fld id="{687098B9-E14D-4218-8D9A-7EB382175B19}" type="slidenum">
              <a:rPr lang="en-US" smtClean="0"/>
              <a:t>8</a:t>
            </a:fld>
            <a:endParaRPr lang="en-US"/>
          </a:p>
        </p:txBody>
      </p:sp>
    </p:spTree>
    <p:extLst>
      <p:ext uri="{BB962C8B-B14F-4D97-AF65-F5344CB8AC3E}">
        <p14:creationId xmlns:p14="http://schemas.microsoft.com/office/powerpoint/2010/main" val="3633905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7098B9-E14D-4218-8D9A-7EB382175B19}" type="slidenum">
              <a:rPr lang="en-US" smtClean="0"/>
              <a:t>9</a:t>
            </a:fld>
            <a:endParaRPr lang="en-US"/>
          </a:p>
        </p:txBody>
      </p:sp>
    </p:spTree>
    <p:extLst>
      <p:ext uri="{BB962C8B-B14F-4D97-AF65-F5344CB8AC3E}">
        <p14:creationId xmlns:p14="http://schemas.microsoft.com/office/powerpoint/2010/main" val="18613466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5D8FD7-50FB-42C8-B0F2-6C4EDC5C3B8E}"/>
              </a:ext>
            </a:extLst>
          </p:cNvPr>
          <p:cNvSpPr/>
          <p:nvPr userDrawn="1"/>
        </p:nvSpPr>
        <p:spPr>
          <a:xfrm>
            <a:off x="0" y="0"/>
            <a:ext cx="12192000" cy="6002088"/>
          </a:xfrm>
          <a:prstGeom prst="rect">
            <a:avLst/>
          </a:prstGeom>
          <a:solidFill>
            <a:srgbClr val="1845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21544"/>
          <a:stretch/>
        </p:blipFill>
        <p:spPr>
          <a:xfrm>
            <a:off x="4108522" y="1228437"/>
            <a:ext cx="7815173" cy="4775325"/>
          </a:xfrm>
          <a:prstGeom prst="rect">
            <a:avLst/>
          </a:prstGeom>
        </p:spPr>
      </p:pic>
      <p:sp>
        <p:nvSpPr>
          <p:cNvPr id="2" name="Title 1"/>
          <p:cNvSpPr>
            <a:spLocks noGrp="1"/>
          </p:cNvSpPr>
          <p:nvPr>
            <p:ph type="ctrTitle"/>
          </p:nvPr>
        </p:nvSpPr>
        <p:spPr>
          <a:xfrm>
            <a:off x="355178" y="1177549"/>
            <a:ext cx="5657151" cy="2387600"/>
          </a:xfrm>
          <a:prstGeom prst="rect">
            <a:avLst/>
          </a:prstGeom>
        </p:spPr>
        <p:txBody>
          <a:bodyPr anchor="b"/>
          <a:lstStyle>
            <a:lvl1pPr algn="l">
              <a:defRPr sz="48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355178" y="3584650"/>
            <a:ext cx="5430047" cy="641121"/>
          </a:xfrm>
          <a:prstGeom prst="rect">
            <a:avLst/>
          </a:prstGeom>
        </p:spPr>
        <p:txBody>
          <a:bodyPr/>
          <a:lstStyle>
            <a:lvl1pPr marL="0" indent="0" algn="l">
              <a:buNone/>
              <a:defRPr sz="16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32509553-3B66-4933-BB35-1D0DEB24776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687" y="6052976"/>
            <a:ext cx="4521314" cy="696200"/>
          </a:xfrm>
          <a:prstGeom prst="rect">
            <a:avLst/>
          </a:prstGeom>
        </p:spPr>
      </p:pic>
    </p:spTree>
    <p:extLst>
      <p:ext uri="{BB962C8B-B14F-4D97-AF65-F5344CB8AC3E}">
        <p14:creationId xmlns:p14="http://schemas.microsoft.com/office/powerpoint/2010/main" val="13295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64E1D-7D8C-48DA-A91B-7681B89576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EE7DD9-EE60-4C56-BB6C-4133D09C02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77D51F-AD56-47E5-8E7A-B7C27DD0A0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3AECF9-8199-4D67-8E7F-07750D9C9092}"/>
              </a:ext>
            </a:extLst>
          </p:cNvPr>
          <p:cNvSpPr>
            <a:spLocks noGrp="1"/>
          </p:cNvSpPr>
          <p:nvPr>
            <p:ph type="dt" sz="half" idx="10"/>
          </p:nvPr>
        </p:nvSpPr>
        <p:spPr/>
        <p:txBody>
          <a:bodyPr/>
          <a:lstStyle/>
          <a:p>
            <a:fld id="{DC410804-27E3-430A-BB42-B831260DE39A}" type="datetime1">
              <a:rPr lang="en-US" smtClean="0"/>
              <a:t>2/19/2024</a:t>
            </a:fld>
            <a:endParaRPr lang="en-US"/>
          </a:p>
        </p:txBody>
      </p:sp>
      <p:sp>
        <p:nvSpPr>
          <p:cNvPr id="6" name="Footer Placeholder 5">
            <a:extLst>
              <a:ext uri="{FF2B5EF4-FFF2-40B4-BE49-F238E27FC236}">
                <a16:creationId xmlns:a16="http://schemas.microsoft.com/office/drawing/2014/main" id="{187EF481-7724-49B4-9B1E-429FB53F659E}"/>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83B493BB-1BA6-4EA6-978D-025EE02C739E}"/>
              </a:ext>
            </a:extLst>
          </p:cNvPr>
          <p:cNvSpPr>
            <a:spLocks noGrp="1"/>
          </p:cNvSpPr>
          <p:nvPr>
            <p:ph type="sldNum" sz="quarter" idx="12"/>
          </p:nvPr>
        </p:nvSpPr>
        <p:spPr/>
        <p:txBody>
          <a:bodyPr/>
          <a:lstStyle/>
          <a:p>
            <a:fld id="{F3450C42-9A0B-4425-92C2-70FCF7C45734}" type="slidenum">
              <a:rPr lang="en-US" smtClean="0"/>
              <a:t>‹#›</a:t>
            </a:fld>
            <a:endParaRPr lang="en-US"/>
          </a:p>
        </p:txBody>
      </p:sp>
    </p:spTree>
    <p:extLst>
      <p:ext uri="{BB962C8B-B14F-4D97-AF65-F5344CB8AC3E}">
        <p14:creationId xmlns:p14="http://schemas.microsoft.com/office/powerpoint/2010/main" val="4107419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Alterna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3B23E5-03F6-4E72-8CA6-2E272A12FA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2388" y="199642"/>
            <a:ext cx="8441005" cy="6563569"/>
          </a:xfrm>
          <a:prstGeom prst="rect">
            <a:avLst/>
          </a:prstGeom>
        </p:spPr>
      </p:pic>
      <p:sp>
        <p:nvSpPr>
          <p:cNvPr id="9" name="Rectangle 8">
            <a:extLst>
              <a:ext uri="{FF2B5EF4-FFF2-40B4-BE49-F238E27FC236}">
                <a16:creationId xmlns:a16="http://schemas.microsoft.com/office/drawing/2014/main" id="{395D8FD7-50FB-42C8-B0F2-6C4EDC5C3B8E}"/>
              </a:ext>
            </a:extLst>
          </p:cNvPr>
          <p:cNvSpPr/>
          <p:nvPr userDrawn="1"/>
        </p:nvSpPr>
        <p:spPr>
          <a:xfrm flipV="1">
            <a:off x="0" y="6002088"/>
            <a:ext cx="12192000" cy="872744"/>
          </a:xfrm>
          <a:prstGeom prst="rect">
            <a:avLst/>
          </a:prstGeom>
          <a:solidFill>
            <a:srgbClr val="1845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686560" y="2653798"/>
            <a:ext cx="7198120" cy="2102092"/>
          </a:xfrm>
          <a:prstGeom prst="rect">
            <a:avLst/>
          </a:prstGeom>
        </p:spPr>
        <p:txBody>
          <a:bodyPr anchor="t" anchorCtr="0"/>
          <a:lstStyle>
            <a:lvl1pPr algn="l">
              <a:defRPr sz="4800" b="1">
                <a:solidFill>
                  <a:srgbClr val="09503A"/>
                </a:solidFill>
              </a:defRPr>
            </a:lvl1pPr>
          </a:lstStyle>
          <a:p>
            <a:r>
              <a:rPr lang="en-US"/>
              <a:t>Click to edit Master title style</a:t>
            </a:r>
          </a:p>
        </p:txBody>
      </p:sp>
      <p:sp>
        <p:nvSpPr>
          <p:cNvPr id="3" name="Subtitle 2"/>
          <p:cNvSpPr>
            <a:spLocks noGrp="1"/>
          </p:cNvSpPr>
          <p:nvPr>
            <p:ph type="subTitle" idx="1"/>
          </p:nvPr>
        </p:nvSpPr>
        <p:spPr>
          <a:xfrm>
            <a:off x="737898" y="2131016"/>
            <a:ext cx="6589377" cy="565596"/>
          </a:xfrm>
          <a:prstGeom prst="rect">
            <a:avLst/>
          </a:prstGeom>
        </p:spPr>
        <p:txBody>
          <a:bodyPr anchor="b" anchorCtr="0"/>
          <a:lstStyle>
            <a:lvl1pPr marL="0" indent="0" algn="l">
              <a:buNone/>
              <a:defRPr sz="1600" cap="all" baseline="0">
                <a:solidFill>
                  <a:srgbClr val="09503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Graphic 9">
            <a:extLst>
              <a:ext uri="{FF2B5EF4-FFF2-40B4-BE49-F238E27FC236}">
                <a16:creationId xmlns:a16="http://schemas.microsoft.com/office/drawing/2014/main" id="{9D5941BB-70FD-4091-9128-FC1F0CAF31A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607" y="0"/>
            <a:ext cx="4521314" cy="696200"/>
          </a:xfrm>
          <a:prstGeom prst="rect">
            <a:avLst/>
          </a:prstGeom>
        </p:spPr>
      </p:pic>
    </p:spTree>
    <p:extLst>
      <p:ext uri="{BB962C8B-B14F-4D97-AF65-F5344CB8AC3E}">
        <p14:creationId xmlns:p14="http://schemas.microsoft.com/office/powerpoint/2010/main" val="3063463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 Content">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918035" y="2372009"/>
            <a:ext cx="6626520" cy="4354672"/>
          </a:xfrm>
          <a:prstGeom prst="rect">
            <a:avLst/>
          </a:prstGeom>
        </p:spPr>
        <p:txBody>
          <a:bodyPr lIns="38396" tIns="19198" rIns="38396" bIns="19198">
            <a:normAutofit/>
          </a:bodyPr>
          <a:lstStyle>
            <a:lvl1pPr marL="0" indent="0">
              <a:lnSpc>
                <a:spcPct val="90000"/>
              </a:lnSpc>
              <a:buNone/>
              <a:defRPr sz="2800">
                <a:latin typeface="+mn-lt"/>
              </a:defRPr>
            </a:lvl1pPr>
            <a:lvl2pPr marL="457200" indent="0">
              <a:lnSpc>
                <a:spcPct val="150000"/>
              </a:lnSpc>
              <a:spcBef>
                <a:spcPts val="1200"/>
              </a:spcBef>
              <a:buNone/>
              <a:defRPr sz="2800">
                <a:latin typeface="+mn-lt"/>
              </a:defRPr>
            </a:lvl2pPr>
            <a:lvl3pPr marL="914239" indent="0">
              <a:lnSpc>
                <a:spcPct val="150000"/>
              </a:lnSpc>
              <a:spcBef>
                <a:spcPts val="1200"/>
              </a:spcBef>
              <a:buNone/>
              <a:defRPr sz="2800">
                <a:latin typeface="+mn-lt"/>
              </a:defRPr>
            </a:lvl3pPr>
            <a:lvl4pPr marL="1371359" indent="0">
              <a:lnSpc>
                <a:spcPct val="150000"/>
              </a:lnSpc>
              <a:spcBef>
                <a:spcPts val="1200"/>
              </a:spcBef>
              <a:buNone/>
              <a:defRPr sz="2800">
                <a:latin typeface="+mn-lt"/>
              </a:defRPr>
            </a:lvl4pPr>
            <a:lvl5pPr marL="1828478" indent="0">
              <a:lnSpc>
                <a:spcPct val="150000"/>
              </a:lnSpc>
              <a:spcBef>
                <a:spcPts val="1200"/>
              </a:spcBef>
              <a:buNone/>
              <a:defRPr sz="2800">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01AD3985-BEF1-41FA-A193-A94C928DDC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003" r="28504"/>
          <a:stretch/>
        </p:blipFill>
        <p:spPr>
          <a:xfrm>
            <a:off x="7745507" y="836147"/>
            <a:ext cx="4446493" cy="6027998"/>
          </a:xfrm>
          <a:prstGeom prst="rect">
            <a:avLst/>
          </a:prstGeom>
        </p:spPr>
      </p:pic>
      <p:sp>
        <p:nvSpPr>
          <p:cNvPr id="8" name="Rectangle 7">
            <a:extLst>
              <a:ext uri="{FF2B5EF4-FFF2-40B4-BE49-F238E27FC236}">
                <a16:creationId xmlns:a16="http://schemas.microsoft.com/office/drawing/2014/main" id="{AF4F68AC-7E39-40D4-8067-0C41A760E246}"/>
              </a:ext>
            </a:extLst>
          </p:cNvPr>
          <p:cNvSpPr/>
          <p:nvPr userDrawn="1"/>
        </p:nvSpPr>
        <p:spPr>
          <a:xfrm>
            <a:off x="-24632" y="773413"/>
            <a:ext cx="12216631"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Content Placeholder 2"/>
          <p:cNvSpPr>
            <a:spLocks noGrp="1"/>
          </p:cNvSpPr>
          <p:nvPr>
            <p:ph idx="15" hasCustomPrompt="1"/>
          </p:nvPr>
        </p:nvSpPr>
        <p:spPr>
          <a:xfrm>
            <a:off x="7886601" y="2405773"/>
            <a:ext cx="4126105" cy="4354672"/>
          </a:xfrm>
          <a:prstGeom prst="rect">
            <a:avLst/>
          </a:prstGeom>
        </p:spPr>
        <p:txBody>
          <a:bodyPr lIns="38396" tIns="19198" rIns="38396" bIns="19198">
            <a:normAutofit/>
          </a:bodyPr>
          <a:lstStyle>
            <a:lvl1pPr marL="0" indent="0">
              <a:lnSpc>
                <a:spcPct val="150000"/>
              </a:lnSpc>
              <a:spcBef>
                <a:spcPts val="0"/>
              </a:spcBef>
              <a:buNone/>
              <a:defRPr sz="2800">
                <a:solidFill>
                  <a:schemeClr val="bg1"/>
                </a:solidFill>
                <a:latin typeface="+mn-lt"/>
              </a:defRPr>
            </a:lvl1pPr>
            <a:lvl2pPr marL="457200" indent="0">
              <a:lnSpc>
                <a:spcPct val="150000"/>
              </a:lnSpc>
              <a:spcBef>
                <a:spcPts val="0"/>
              </a:spcBef>
              <a:buNone/>
              <a:defRPr sz="2800">
                <a:solidFill>
                  <a:schemeClr val="bg1"/>
                </a:solidFill>
                <a:latin typeface="+mn-lt"/>
              </a:defRPr>
            </a:lvl2pPr>
            <a:lvl3pPr marL="914239" indent="0">
              <a:lnSpc>
                <a:spcPct val="150000"/>
              </a:lnSpc>
              <a:spcBef>
                <a:spcPts val="0"/>
              </a:spcBef>
              <a:buNone/>
              <a:defRPr sz="2800">
                <a:solidFill>
                  <a:schemeClr val="bg1"/>
                </a:solidFill>
                <a:latin typeface="+mn-lt"/>
              </a:defRPr>
            </a:lvl3pPr>
            <a:lvl4pPr marL="1371359" indent="0">
              <a:lnSpc>
                <a:spcPct val="150000"/>
              </a:lnSpc>
              <a:spcBef>
                <a:spcPts val="0"/>
              </a:spcBef>
              <a:buNone/>
              <a:defRPr sz="2800">
                <a:solidFill>
                  <a:schemeClr val="bg1"/>
                </a:solidFill>
                <a:latin typeface="+mn-lt"/>
              </a:defRPr>
            </a:lvl4pPr>
            <a:lvl5pPr marL="1828478" indent="0">
              <a:lnSpc>
                <a:spcPct val="150000"/>
              </a:lnSpc>
              <a:spcBef>
                <a:spcPts val="0"/>
              </a:spcBef>
              <a:buNone/>
              <a:defRPr sz="2800">
                <a:solidFill>
                  <a:schemeClr val="bg1"/>
                </a:solidFill>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16" name="Graphic 15">
            <a:extLst>
              <a:ext uri="{FF2B5EF4-FFF2-40B4-BE49-F238E27FC236}">
                <a16:creationId xmlns:a16="http://schemas.microsoft.com/office/drawing/2014/main" id="{5C0ADE73-7985-4F30-8727-0E802D80A25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7014"/>
            <a:ext cx="4521314" cy="696200"/>
          </a:xfrm>
          <a:prstGeom prst="rect">
            <a:avLst/>
          </a:prstGeom>
        </p:spPr>
      </p:pic>
      <p:sp>
        <p:nvSpPr>
          <p:cNvPr id="14" name="Title 1">
            <a:extLst>
              <a:ext uri="{FF2B5EF4-FFF2-40B4-BE49-F238E27FC236}">
                <a16:creationId xmlns:a16="http://schemas.microsoft.com/office/drawing/2014/main" id="{F9223D29-9C71-4EE6-A41E-3C54DA54529D}"/>
              </a:ext>
            </a:extLst>
          </p:cNvPr>
          <p:cNvSpPr txBox="1">
            <a:spLocks/>
          </p:cNvSpPr>
          <p:nvPr userDrawn="1"/>
        </p:nvSpPr>
        <p:spPr>
          <a:xfrm>
            <a:off x="186515" y="1044575"/>
            <a:ext cx="10972800" cy="1037561"/>
          </a:xfrm>
          <a:prstGeom prst="rect">
            <a:avLst/>
          </a:prstGeom>
        </p:spPr>
        <p:txBody>
          <a:bodyPr lIns="38396" tIns="19198" rIns="38396" bIns="19198" anchor="t">
            <a:noAutofit/>
          </a:bodyPr>
          <a:lstStyle>
            <a:lvl1pPr algn="l" defTabSz="914400" rtl="0" eaLnBrk="1" latinLnBrk="0" hangingPunct="1">
              <a:lnSpc>
                <a:spcPct val="90000"/>
              </a:lnSpc>
              <a:spcBef>
                <a:spcPct val="0"/>
              </a:spcBef>
              <a:buNone/>
              <a:defRPr sz="4400" b="1" kern="1200" baseline="0">
                <a:solidFill>
                  <a:srgbClr val="09503A"/>
                </a:solidFill>
                <a:latin typeface="+mj-lt"/>
                <a:ea typeface="+mj-ea"/>
                <a:cs typeface="+mj-cs"/>
              </a:defRPr>
            </a:lvl1pPr>
          </a:lstStyle>
          <a:p>
            <a:endParaRPr lang="en-US"/>
          </a:p>
        </p:txBody>
      </p:sp>
      <p:sp>
        <p:nvSpPr>
          <p:cNvPr id="17" name="Text Placeholder 4">
            <a:extLst>
              <a:ext uri="{FF2B5EF4-FFF2-40B4-BE49-F238E27FC236}">
                <a16:creationId xmlns:a16="http://schemas.microsoft.com/office/drawing/2014/main" id="{F4D8F09D-1FE2-433E-B936-09B12F15EF61}"/>
              </a:ext>
            </a:extLst>
          </p:cNvPr>
          <p:cNvSpPr>
            <a:spLocks noGrp="1"/>
          </p:cNvSpPr>
          <p:nvPr>
            <p:ph type="body" sz="quarter" idx="16" hasCustomPrompt="1"/>
          </p:nvPr>
        </p:nvSpPr>
        <p:spPr>
          <a:xfrm>
            <a:off x="294582" y="1758498"/>
            <a:ext cx="10972959" cy="323638"/>
          </a:xfrm>
          <a:prstGeom prst="rect">
            <a:avLst/>
          </a:prstGeom>
        </p:spPr>
        <p:txBody>
          <a:bodyPr lIns="38396" tIns="19198" rIns="38396" bIns="19198" anchor="b" anchorCtr="0">
            <a:normAutofit/>
          </a:bodyPr>
          <a:lstStyle>
            <a:lvl1pPr marL="0" indent="0">
              <a:buNone/>
              <a:defRPr sz="1800" cap="all" spc="200" baseline="0">
                <a:solidFill>
                  <a:srgbClr val="09503A"/>
                </a:solidFill>
                <a:latin typeface="+mn-lt"/>
              </a:defRPr>
            </a:lvl1pPr>
          </a:lstStyle>
          <a:p>
            <a:pPr lvl="0"/>
            <a:r>
              <a:rPr lang="en-US"/>
              <a:t>Subtitle</a:t>
            </a:r>
          </a:p>
        </p:txBody>
      </p:sp>
      <p:sp>
        <p:nvSpPr>
          <p:cNvPr id="18" name="Title 1">
            <a:extLst>
              <a:ext uri="{FF2B5EF4-FFF2-40B4-BE49-F238E27FC236}">
                <a16:creationId xmlns:a16="http://schemas.microsoft.com/office/drawing/2014/main" id="{0BA265CA-4838-40C1-AC0F-62FE26F4223B}"/>
              </a:ext>
            </a:extLst>
          </p:cNvPr>
          <p:cNvSpPr>
            <a:spLocks noGrp="1"/>
          </p:cNvSpPr>
          <p:nvPr>
            <p:ph type="title" hasCustomPrompt="1"/>
          </p:nvPr>
        </p:nvSpPr>
        <p:spPr>
          <a:xfrm>
            <a:off x="294582" y="1068357"/>
            <a:ext cx="10972800" cy="1037561"/>
          </a:xfrm>
          <a:prstGeom prst="rect">
            <a:avLst/>
          </a:prstGeom>
        </p:spPr>
        <p:txBody>
          <a:bodyPr lIns="38396" tIns="19198" rIns="38396" bIns="19198" anchor="t">
            <a:noAutofit/>
          </a:bodyPr>
          <a:lstStyle>
            <a:lvl1pPr algn="l">
              <a:defRPr sz="4400" b="1" baseline="0">
                <a:solidFill>
                  <a:srgbClr val="09503A"/>
                </a:solidFill>
                <a:latin typeface="+mj-lt"/>
              </a:defRPr>
            </a:lvl1pPr>
          </a:lstStyle>
          <a:p>
            <a:r>
              <a:rPr lang="en-US"/>
              <a:t>Title Text</a:t>
            </a:r>
          </a:p>
        </p:txBody>
      </p:sp>
    </p:spTree>
    <p:extLst>
      <p:ext uri="{BB962C8B-B14F-4D97-AF65-F5344CB8AC3E}">
        <p14:creationId xmlns:p14="http://schemas.microsoft.com/office/powerpoint/2010/main" val="87000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0324" t="631" r="5453" b="985"/>
          <a:stretch/>
        </p:blipFill>
        <p:spPr>
          <a:xfrm>
            <a:off x="-24633" y="0"/>
            <a:ext cx="12216631" cy="6858000"/>
          </a:xfrm>
          <a:prstGeom prst="rect">
            <a:avLst/>
          </a:prstGeom>
        </p:spPr>
      </p:pic>
      <p:sp>
        <p:nvSpPr>
          <p:cNvPr id="8" name="Rectangle 7">
            <a:extLst>
              <a:ext uri="{FF2B5EF4-FFF2-40B4-BE49-F238E27FC236}">
                <a16:creationId xmlns:a16="http://schemas.microsoft.com/office/drawing/2014/main" id="{AF4F68AC-7E39-40D4-8067-0C41A760E246}"/>
              </a:ext>
            </a:extLst>
          </p:cNvPr>
          <p:cNvSpPr/>
          <p:nvPr userDrawn="1"/>
        </p:nvSpPr>
        <p:spPr>
          <a:xfrm>
            <a:off x="-24632" y="773413"/>
            <a:ext cx="12216631"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Content Placeholder 2"/>
          <p:cNvSpPr>
            <a:spLocks noGrp="1"/>
          </p:cNvSpPr>
          <p:nvPr>
            <p:ph idx="1" hasCustomPrompt="1"/>
          </p:nvPr>
        </p:nvSpPr>
        <p:spPr>
          <a:xfrm>
            <a:off x="918035" y="2390116"/>
            <a:ext cx="10972800" cy="4336565"/>
          </a:xfrm>
          <a:prstGeom prst="rect">
            <a:avLst/>
          </a:prstGeom>
        </p:spPr>
        <p:txBody>
          <a:bodyPr lIns="38396" tIns="19198" rIns="38396" bIns="19198">
            <a:normAutofit/>
          </a:bodyPr>
          <a:lstStyle>
            <a:lvl1pPr>
              <a:lnSpc>
                <a:spcPct val="90000"/>
              </a:lnSpc>
              <a:defRPr sz="2800">
                <a:latin typeface="+mn-lt"/>
              </a:defRPr>
            </a:lvl1pPr>
            <a:lvl2pPr>
              <a:lnSpc>
                <a:spcPct val="150000"/>
              </a:lnSpc>
              <a:spcBef>
                <a:spcPts val="0"/>
              </a:spcBef>
              <a:defRPr sz="2800">
                <a:latin typeface="+mn-lt"/>
              </a:defRPr>
            </a:lvl2pPr>
            <a:lvl3pPr marL="1371439" indent="-457200">
              <a:lnSpc>
                <a:spcPct val="150000"/>
              </a:lnSpc>
              <a:spcBef>
                <a:spcPts val="0"/>
              </a:spcBef>
              <a:buFont typeface="Arial" panose="020B0604020202020204" pitchFamily="34" charset="0"/>
              <a:buChar char="•"/>
              <a:defRPr sz="2800">
                <a:latin typeface="+mn-lt"/>
              </a:defRPr>
            </a:lvl3pPr>
            <a:lvl4pPr marL="1828559" indent="-457200">
              <a:lnSpc>
                <a:spcPct val="150000"/>
              </a:lnSpc>
              <a:spcBef>
                <a:spcPts val="0"/>
              </a:spcBef>
              <a:buFont typeface="Arial" panose="020B0604020202020204" pitchFamily="34" charset="0"/>
              <a:buChar char="•"/>
              <a:defRPr sz="2800">
                <a:latin typeface="+mn-lt"/>
              </a:defRPr>
            </a:lvl4pPr>
            <a:lvl5pPr marL="2285678" indent="-457200">
              <a:lnSpc>
                <a:spcPct val="150000"/>
              </a:lnSpc>
              <a:spcBef>
                <a:spcPts val="0"/>
              </a:spcBef>
              <a:buFont typeface="Arial" panose="020B0604020202020204" pitchFamily="34" charset="0"/>
              <a:buChar char="•"/>
              <a:defRPr sz="2800">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hasCustomPrompt="1"/>
          </p:nvPr>
        </p:nvSpPr>
        <p:spPr>
          <a:xfrm>
            <a:off x="186515" y="1044575"/>
            <a:ext cx="10972800" cy="1037561"/>
          </a:xfrm>
          <a:prstGeom prst="rect">
            <a:avLst/>
          </a:prstGeom>
        </p:spPr>
        <p:txBody>
          <a:bodyPr lIns="38396" tIns="19198" rIns="38396" bIns="19198" anchor="t">
            <a:noAutofit/>
          </a:bodyPr>
          <a:lstStyle>
            <a:lvl1pPr algn="l">
              <a:defRPr sz="4400" b="1" baseline="0">
                <a:solidFill>
                  <a:srgbClr val="09503A"/>
                </a:solidFill>
                <a:latin typeface="+mj-lt"/>
              </a:defRPr>
            </a:lvl1pPr>
          </a:lstStyle>
          <a:p>
            <a:r>
              <a:rPr lang="en-US"/>
              <a:t>Title Text</a:t>
            </a:r>
          </a:p>
        </p:txBody>
      </p:sp>
      <p:sp>
        <p:nvSpPr>
          <p:cNvPr id="14" name="Text Placeholder 4"/>
          <p:cNvSpPr>
            <a:spLocks noGrp="1"/>
          </p:cNvSpPr>
          <p:nvPr>
            <p:ph type="body" sz="quarter" idx="14" hasCustomPrompt="1"/>
          </p:nvPr>
        </p:nvSpPr>
        <p:spPr>
          <a:xfrm>
            <a:off x="294582" y="1758498"/>
            <a:ext cx="10972959" cy="323638"/>
          </a:xfrm>
          <a:prstGeom prst="rect">
            <a:avLst/>
          </a:prstGeom>
        </p:spPr>
        <p:txBody>
          <a:bodyPr lIns="38396" tIns="19198" rIns="38396" bIns="19198" anchor="b" anchorCtr="0">
            <a:normAutofit/>
          </a:bodyPr>
          <a:lstStyle>
            <a:lvl1pPr marL="0" indent="0">
              <a:buNone/>
              <a:defRPr sz="1800" cap="all" spc="200" baseline="0">
                <a:solidFill>
                  <a:srgbClr val="09503A"/>
                </a:solidFill>
                <a:latin typeface="+mn-lt"/>
              </a:defRPr>
            </a:lvl1pPr>
          </a:lstStyle>
          <a:p>
            <a:pPr lvl="0"/>
            <a:r>
              <a:rPr lang="en-US"/>
              <a:t>Subtitle</a:t>
            </a:r>
          </a:p>
        </p:txBody>
      </p:sp>
      <p:pic>
        <p:nvPicPr>
          <p:cNvPr id="9" name="Graphic 8">
            <a:extLst>
              <a:ext uri="{FF2B5EF4-FFF2-40B4-BE49-F238E27FC236}">
                <a16:creationId xmlns:a16="http://schemas.microsoft.com/office/drawing/2014/main" id="{C4CB34DE-AF53-45F0-9593-348E9A5E02A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4521314" cy="696200"/>
          </a:xfrm>
          <a:prstGeom prst="rect">
            <a:avLst/>
          </a:prstGeom>
        </p:spPr>
      </p:pic>
    </p:spTree>
    <p:extLst>
      <p:ext uri="{BB962C8B-B14F-4D97-AF65-F5344CB8AC3E}">
        <p14:creationId xmlns:p14="http://schemas.microsoft.com/office/powerpoint/2010/main" val="113831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bullets">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0324" t="631" r="5453" b="985"/>
          <a:stretch/>
        </p:blipFill>
        <p:spPr>
          <a:xfrm>
            <a:off x="-24630" y="0"/>
            <a:ext cx="12216631" cy="6858000"/>
          </a:xfrm>
          <a:prstGeom prst="rect">
            <a:avLst/>
          </a:prstGeom>
        </p:spPr>
      </p:pic>
      <p:sp>
        <p:nvSpPr>
          <p:cNvPr id="8" name="Rectangle 7">
            <a:extLst>
              <a:ext uri="{FF2B5EF4-FFF2-40B4-BE49-F238E27FC236}">
                <a16:creationId xmlns:a16="http://schemas.microsoft.com/office/drawing/2014/main" id="{AF4F68AC-7E39-40D4-8067-0C41A760E246}"/>
              </a:ext>
            </a:extLst>
          </p:cNvPr>
          <p:cNvSpPr/>
          <p:nvPr userDrawn="1"/>
        </p:nvSpPr>
        <p:spPr>
          <a:xfrm>
            <a:off x="-24632" y="773413"/>
            <a:ext cx="12216631"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Content Placeholder 2"/>
          <p:cNvSpPr>
            <a:spLocks noGrp="1"/>
          </p:cNvSpPr>
          <p:nvPr>
            <p:ph idx="1" hasCustomPrompt="1"/>
          </p:nvPr>
        </p:nvSpPr>
        <p:spPr>
          <a:xfrm>
            <a:off x="918035" y="2390116"/>
            <a:ext cx="5262464" cy="4336565"/>
          </a:xfrm>
          <a:prstGeom prst="rect">
            <a:avLst/>
          </a:prstGeom>
        </p:spPr>
        <p:txBody>
          <a:bodyPr lIns="38396" tIns="19198" rIns="38396" bIns="19198">
            <a:normAutofit/>
          </a:bodyPr>
          <a:lstStyle>
            <a:lvl1pPr>
              <a:lnSpc>
                <a:spcPct val="90000"/>
              </a:lnSpc>
              <a:defRPr sz="2800">
                <a:latin typeface="+mn-lt"/>
              </a:defRPr>
            </a:lvl1pPr>
            <a:lvl2pPr>
              <a:lnSpc>
                <a:spcPct val="150000"/>
              </a:lnSpc>
              <a:spcBef>
                <a:spcPts val="1200"/>
              </a:spcBef>
              <a:defRPr sz="2800">
                <a:latin typeface="+mn-lt"/>
              </a:defRPr>
            </a:lvl2pPr>
            <a:lvl3pPr marL="1371439" indent="-457200">
              <a:lnSpc>
                <a:spcPct val="150000"/>
              </a:lnSpc>
              <a:spcBef>
                <a:spcPts val="1200"/>
              </a:spcBef>
              <a:buFont typeface="Arial" panose="020B0604020202020204" pitchFamily="34" charset="0"/>
              <a:buChar char="•"/>
              <a:defRPr sz="2800">
                <a:latin typeface="+mn-lt"/>
              </a:defRPr>
            </a:lvl3pPr>
            <a:lvl4pPr marL="1828559" indent="-457200">
              <a:lnSpc>
                <a:spcPct val="150000"/>
              </a:lnSpc>
              <a:spcBef>
                <a:spcPts val="1200"/>
              </a:spcBef>
              <a:buFont typeface="Arial" panose="020B0604020202020204" pitchFamily="34" charset="0"/>
              <a:buChar char="•"/>
              <a:defRPr sz="2800">
                <a:latin typeface="+mn-lt"/>
              </a:defRPr>
            </a:lvl4pPr>
            <a:lvl5pPr marL="2285678" indent="-457200">
              <a:lnSpc>
                <a:spcPct val="150000"/>
              </a:lnSpc>
              <a:spcBef>
                <a:spcPts val="1200"/>
              </a:spcBef>
              <a:buFont typeface="Arial" panose="020B0604020202020204" pitchFamily="34" charset="0"/>
              <a:buChar char="•"/>
              <a:defRPr sz="2800">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5" hasCustomPrompt="1"/>
          </p:nvPr>
        </p:nvSpPr>
        <p:spPr>
          <a:xfrm>
            <a:off x="6628371" y="2390115"/>
            <a:ext cx="5262464" cy="4336565"/>
          </a:xfrm>
          <a:prstGeom prst="rect">
            <a:avLst/>
          </a:prstGeom>
        </p:spPr>
        <p:txBody>
          <a:bodyPr lIns="38396" tIns="19198" rIns="38396" bIns="19198">
            <a:normAutofit/>
          </a:bodyPr>
          <a:lstStyle>
            <a:lvl1pPr>
              <a:lnSpc>
                <a:spcPct val="90000"/>
              </a:lnSpc>
              <a:defRPr sz="2800">
                <a:latin typeface="+mn-lt"/>
              </a:defRPr>
            </a:lvl1pPr>
            <a:lvl2pPr>
              <a:lnSpc>
                <a:spcPct val="150000"/>
              </a:lnSpc>
              <a:spcBef>
                <a:spcPts val="1200"/>
              </a:spcBef>
              <a:defRPr sz="2800">
                <a:latin typeface="+mn-lt"/>
              </a:defRPr>
            </a:lvl2pPr>
            <a:lvl3pPr marL="1371439" indent="-457200">
              <a:lnSpc>
                <a:spcPct val="150000"/>
              </a:lnSpc>
              <a:spcBef>
                <a:spcPts val="1200"/>
              </a:spcBef>
              <a:buFont typeface="Arial" panose="020B0604020202020204" pitchFamily="34" charset="0"/>
              <a:buChar char="•"/>
              <a:defRPr sz="2800">
                <a:latin typeface="+mn-lt"/>
              </a:defRPr>
            </a:lvl3pPr>
            <a:lvl4pPr marL="1828559" indent="-457200">
              <a:lnSpc>
                <a:spcPct val="150000"/>
              </a:lnSpc>
              <a:spcBef>
                <a:spcPts val="1200"/>
              </a:spcBef>
              <a:buFont typeface="Arial" panose="020B0604020202020204" pitchFamily="34" charset="0"/>
              <a:buChar char="•"/>
              <a:defRPr sz="2800">
                <a:latin typeface="+mn-lt"/>
              </a:defRPr>
            </a:lvl4pPr>
            <a:lvl5pPr marL="2285678" indent="-457200">
              <a:lnSpc>
                <a:spcPct val="150000"/>
              </a:lnSpc>
              <a:spcBef>
                <a:spcPts val="1200"/>
              </a:spcBef>
              <a:buFont typeface="Arial" panose="020B0604020202020204" pitchFamily="34" charset="0"/>
              <a:buChar char="•"/>
              <a:defRPr sz="2800">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9FC14139-4B81-4296-BED8-62833F36176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4521314" cy="696200"/>
          </a:xfrm>
          <a:prstGeom prst="rect">
            <a:avLst/>
          </a:prstGeom>
        </p:spPr>
      </p:pic>
      <p:sp>
        <p:nvSpPr>
          <p:cNvPr id="15" name="Text Placeholder 4">
            <a:extLst>
              <a:ext uri="{FF2B5EF4-FFF2-40B4-BE49-F238E27FC236}">
                <a16:creationId xmlns:a16="http://schemas.microsoft.com/office/drawing/2014/main" id="{BD6CBEEA-1362-4DA8-9E56-ECF53F2C98DE}"/>
              </a:ext>
            </a:extLst>
          </p:cNvPr>
          <p:cNvSpPr>
            <a:spLocks noGrp="1"/>
          </p:cNvSpPr>
          <p:nvPr>
            <p:ph type="body" sz="quarter" idx="16" hasCustomPrompt="1"/>
          </p:nvPr>
        </p:nvSpPr>
        <p:spPr>
          <a:xfrm>
            <a:off x="294582" y="1758498"/>
            <a:ext cx="10972959" cy="323638"/>
          </a:xfrm>
          <a:prstGeom prst="rect">
            <a:avLst/>
          </a:prstGeom>
        </p:spPr>
        <p:txBody>
          <a:bodyPr lIns="38396" tIns="19198" rIns="38396" bIns="19198" anchor="b" anchorCtr="0">
            <a:normAutofit/>
          </a:bodyPr>
          <a:lstStyle>
            <a:lvl1pPr marL="0" indent="0">
              <a:buNone/>
              <a:defRPr sz="1800" cap="all" spc="200" baseline="0">
                <a:solidFill>
                  <a:srgbClr val="09503A"/>
                </a:solidFill>
                <a:latin typeface="+mn-lt"/>
              </a:defRPr>
            </a:lvl1pPr>
          </a:lstStyle>
          <a:p>
            <a:pPr lvl="0"/>
            <a:r>
              <a:rPr lang="en-US"/>
              <a:t>Subtitle</a:t>
            </a:r>
          </a:p>
        </p:txBody>
      </p:sp>
      <p:sp>
        <p:nvSpPr>
          <p:cNvPr id="14" name="Title 1">
            <a:extLst>
              <a:ext uri="{FF2B5EF4-FFF2-40B4-BE49-F238E27FC236}">
                <a16:creationId xmlns:a16="http://schemas.microsoft.com/office/drawing/2014/main" id="{48FC8C53-622E-4475-B564-37416E11DE2A}"/>
              </a:ext>
            </a:extLst>
          </p:cNvPr>
          <p:cNvSpPr>
            <a:spLocks noGrp="1"/>
          </p:cNvSpPr>
          <p:nvPr>
            <p:ph type="title" hasCustomPrompt="1"/>
          </p:nvPr>
        </p:nvSpPr>
        <p:spPr>
          <a:xfrm>
            <a:off x="186515" y="1044575"/>
            <a:ext cx="10972800" cy="1037561"/>
          </a:xfrm>
          <a:prstGeom prst="rect">
            <a:avLst/>
          </a:prstGeom>
        </p:spPr>
        <p:txBody>
          <a:bodyPr lIns="38396" tIns="19198" rIns="38396" bIns="19198" anchor="t">
            <a:noAutofit/>
          </a:bodyPr>
          <a:lstStyle>
            <a:lvl1pPr algn="l">
              <a:defRPr sz="4400" b="1" baseline="0">
                <a:solidFill>
                  <a:srgbClr val="09503A"/>
                </a:solidFill>
                <a:latin typeface="+mj-lt"/>
              </a:defRPr>
            </a:lvl1pPr>
          </a:lstStyle>
          <a:p>
            <a:r>
              <a:rPr lang="en-US"/>
              <a:t>Title Text</a:t>
            </a:r>
          </a:p>
        </p:txBody>
      </p:sp>
    </p:spTree>
    <p:extLst>
      <p:ext uri="{BB962C8B-B14F-4D97-AF65-F5344CB8AC3E}">
        <p14:creationId xmlns:p14="http://schemas.microsoft.com/office/powerpoint/2010/main" val="682730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with photo">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0324" t="631" r="5453" b="985"/>
          <a:stretch/>
        </p:blipFill>
        <p:spPr>
          <a:xfrm>
            <a:off x="-24630" y="0"/>
            <a:ext cx="12216631" cy="6858000"/>
          </a:xfrm>
          <a:prstGeom prst="rect">
            <a:avLst/>
          </a:prstGeom>
        </p:spPr>
      </p:pic>
      <p:sp>
        <p:nvSpPr>
          <p:cNvPr id="9" name="Rectangle 8">
            <a:extLst>
              <a:ext uri="{FF2B5EF4-FFF2-40B4-BE49-F238E27FC236}">
                <a16:creationId xmlns:a16="http://schemas.microsoft.com/office/drawing/2014/main" id="{AF4F68AC-7E39-40D4-8067-0C41A760E246}"/>
              </a:ext>
            </a:extLst>
          </p:cNvPr>
          <p:cNvSpPr/>
          <p:nvPr userDrawn="1"/>
        </p:nvSpPr>
        <p:spPr>
          <a:xfrm>
            <a:off x="-24632" y="773413"/>
            <a:ext cx="12216631"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Content Placeholder 2"/>
          <p:cNvSpPr>
            <a:spLocks noGrp="1"/>
          </p:cNvSpPr>
          <p:nvPr>
            <p:ph idx="1" hasCustomPrompt="1"/>
          </p:nvPr>
        </p:nvSpPr>
        <p:spPr>
          <a:xfrm>
            <a:off x="932328" y="2497873"/>
            <a:ext cx="5427080" cy="4262011"/>
          </a:xfrm>
          <a:prstGeom prst="rect">
            <a:avLst/>
          </a:prstGeom>
        </p:spPr>
        <p:txBody>
          <a:bodyPr lIns="38396" tIns="19198" rIns="38396" bIns="19198">
            <a:normAutofit/>
          </a:bodyPr>
          <a:lstStyle>
            <a:lvl1pPr marL="457200" indent="-457200">
              <a:lnSpc>
                <a:spcPct val="90000"/>
              </a:lnSpc>
              <a:buFont typeface="Arial" panose="020B0604020202020204" pitchFamily="34" charset="0"/>
              <a:buChar char="•"/>
              <a:defRPr sz="2800">
                <a:latin typeface="+mn-lt"/>
              </a:defRPr>
            </a:lvl1pPr>
            <a:lvl2pPr marL="914400" indent="-457200">
              <a:lnSpc>
                <a:spcPct val="150000"/>
              </a:lnSpc>
              <a:spcBef>
                <a:spcPts val="1200"/>
              </a:spcBef>
              <a:buFont typeface="Arial" panose="020B0604020202020204" pitchFamily="34" charset="0"/>
              <a:buChar char="•"/>
              <a:defRPr sz="2800">
                <a:latin typeface="+mn-lt"/>
              </a:defRPr>
            </a:lvl2pPr>
            <a:lvl3pPr marL="1371439" indent="-457200">
              <a:lnSpc>
                <a:spcPct val="150000"/>
              </a:lnSpc>
              <a:spcBef>
                <a:spcPts val="1200"/>
              </a:spcBef>
              <a:buFont typeface="Arial" panose="020B0604020202020204" pitchFamily="34" charset="0"/>
              <a:buChar char="•"/>
              <a:defRPr sz="2800">
                <a:latin typeface="+mn-lt"/>
              </a:defRPr>
            </a:lvl3pPr>
            <a:lvl4pPr marL="1828559" indent="-457200">
              <a:lnSpc>
                <a:spcPct val="150000"/>
              </a:lnSpc>
              <a:spcBef>
                <a:spcPts val="1200"/>
              </a:spcBef>
              <a:buFont typeface="Arial" panose="020B0604020202020204" pitchFamily="34" charset="0"/>
              <a:buChar char="•"/>
              <a:defRPr sz="2800">
                <a:latin typeface="+mn-lt"/>
              </a:defRPr>
            </a:lvl4pPr>
            <a:lvl5pPr marL="2285678" indent="-457200">
              <a:lnSpc>
                <a:spcPct val="150000"/>
              </a:lnSpc>
              <a:spcBef>
                <a:spcPts val="1200"/>
              </a:spcBef>
              <a:buFont typeface="Arial" panose="020B0604020202020204" pitchFamily="34" charset="0"/>
              <a:buChar char="•"/>
              <a:defRPr sz="2800">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3" name="Picture Placeholder 2"/>
          <p:cNvSpPr>
            <a:spLocks noGrp="1"/>
          </p:cNvSpPr>
          <p:nvPr>
            <p:ph type="pic" sz="quarter" idx="13"/>
          </p:nvPr>
        </p:nvSpPr>
        <p:spPr>
          <a:xfrm>
            <a:off x="6534151" y="916061"/>
            <a:ext cx="5670549" cy="5941940"/>
          </a:xfrm>
          <a:prstGeom prst="rect">
            <a:avLst/>
          </a:prstGeom>
        </p:spPr>
        <p:txBody>
          <a:bodyPr vert="horz"/>
          <a:lstStyle>
            <a:lvl1pPr marL="0" indent="0">
              <a:buNone/>
              <a:defRPr/>
            </a:lvl1pPr>
          </a:lstStyle>
          <a:p>
            <a:endParaRPr lang="en-US"/>
          </a:p>
        </p:txBody>
      </p:sp>
      <p:pic>
        <p:nvPicPr>
          <p:cNvPr id="10" name="Graphic 9">
            <a:extLst>
              <a:ext uri="{FF2B5EF4-FFF2-40B4-BE49-F238E27FC236}">
                <a16:creationId xmlns:a16="http://schemas.microsoft.com/office/drawing/2014/main" id="{111CFF04-26D7-4B8E-A6D3-1F02C645334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20905"/>
            <a:ext cx="4521314" cy="696200"/>
          </a:xfrm>
          <a:prstGeom prst="rect">
            <a:avLst/>
          </a:prstGeom>
        </p:spPr>
      </p:pic>
      <p:sp>
        <p:nvSpPr>
          <p:cNvPr id="14" name="Text Placeholder 4">
            <a:extLst>
              <a:ext uri="{FF2B5EF4-FFF2-40B4-BE49-F238E27FC236}">
                <a16:creationId xmlns:a16="http://schemas.microsoft.com/office/drawing/2014/main" id="{1800EAB4-AAB2-4B15-A1D5-F0346B492361}"/>
              </a:ext>
            </a:extLst>
          </p:cNvPr>
          <p:cNvSpPr>
            <a:spLocks noGrp="1"/>
          </p:cNvSpPr>
          <p:nvPr>
            <p:ph type="body" sz="quarter" idx="14" hasCustomPrompt="1"/>
          </p:nvPr>
        </p:nvSpPr>
        <p:spPr>
          <a:xfrm>
            <a:off x="294582" y="1758498"/>
            <a:ext cx="10972959" cy="323638"/>
          </a:xfrm>
          <a:prstGeom prst="rect">
            <a:avLst/>
          </a:prstGeom>
        </p:spPr>
        <p:txBody>
          <a:bodyPr lIns="38396" tIns="19198" rIns="38396" bIns="19198" anchor="b" anchorCtr="0">
            <a:normAutofit/>
          </a:bodyPr>
          <a:lstStyle>
            <a:lvl1pPr marL="0" indent="0">
              <a:buNone/>
              <a:defRPr sz="1800" cap="all" spc="200" baseline="0">
                <a:solidFill>
                  <a:srgbClr val="09503A"/>
                </a:solidFill>
                <a:latin typeface="+mn-lt"/>
              </a:defRPr>
            </a:lvl1pPr>
          </a:lstStyle>
          <a:p>
            <a:pPr lvl="0"/>
            <a:r>
              <a:rPr lang="en-US"/>
              <a:t>Subtitle</a:t>
            </a:r>
          </a:p>
        </p:txBody>
      </p:sp>
      <p:sp>
        <p:nvSpPr>
          <p:cNvPr id="16" name="Title 1">
            <a:extLst>
              <a:ext uri="{FF2B5EF4-FFF2-40B4-BE49-F238E27FC236}">
                <a16:creationId xmlns:a16="http://schemas.microsoft.com/office/drawing/2014/main" id="{EC233057-9D15-4F4B-AD41-FE481F530799}"/>
              </a:ext>
            </a:extLst>
          </p:cNvPr>
          <p:cNvSpPr>
            <a:spLocks noGrp="1"/>
          </p:cNvSpPr>
          <p:nvPr>
            <p:ph type="title" hasCustomPrompt="1"/>
          </p:nvPr>
        </p:nvSpPr>
        <p:spPr>
          <a:xfrm>
            <a:off x="186515" y="1044575"/>
            <a:ext cx="10972800" cy="1037561"/>
          </a:xfrm>
          <a:prstGeom prst="rect">
            <a:avLst/>
          </a:prstGeom>
        </p:spPr>
        <p:txBody>
          <a:bodyPr lIns="38396" tIns="19198" rIns="38396" bIns="19198" anchor="t">
            <a:noAutofit/>
          </a:bodyPr>
          <a:lstStyle>
            <a:lvl1pPr algn="l">
              <a:defRPr sz="4400" b="1" baseline="0">
                <a:solidFill>
                  <a:srgbClr val="09503A"/>
                </a:solidFill>
                <a:latin typeface="+mj-lt"/>
              </a:defRPr>
            </a:lvl1pPr>
          </a:lstStyle>
          <a:p>
            <a:r>
              <a:rPr lang="en-US"/>
              <a:t>Title Text</a:t>
            </a:r>
          </a:p>
        </p:txBody>
      </p:sp>
    </p:spTree>
    <p:extLst>
      <p:ext uri="{BB962C8B-B14F-4D97-AF65-F5344CB8AC3E}">
        <p14:creationId xmlns:p14="http://schemas.microsoft.com/office/powerpoint/2010/main" val="2012060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Header">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0324" t="631" r="5453" b="985"/>
          <a:stretch/>
        </p:blipFill>
        <p:spPr>
          <a:xfrm>
            <a:off x="-24630" y="0"/>
            <a:ext cx="12216631" cy="6858000"/>
          </a:xfrm>
          <a:prstGeom prst="rect">
            <a:avLst/>
          </a:prstGeom>
        </p:spPr>
      </p:pic>
      <p:sp>
        <p:nvSpPr>
          <p:cNvPr id="11" name="Rectangle 10">
            <a:extLst>
              <a:ext uri="{FF2B5EF4-FFF2-40B4-BE49-F238E27FC236}">
                <a16:creationId xmlns:a16="http://schemas.microsoft.com/office/drawing/2014/main" id="{AF4F68AC-7E39-40D4-8067-0C41A760E246}"/>
              </a:ext>
            </a:extLst>
          </p:cNvPr>
          <p:cNvSpPr/>
          <p:nvPr userDrawn="1"/>
        </p:nvSpPr>
        <p:spPr>
          <a:xfrm>
            <a:off x="-24632" y="773413"/>
            <a:ext cx="12216631"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6" name="Graphic 5">
            <a:extLst>
              <a:ext uri="{FF2B5EF4-FFF2-40B4-BE49-F238E27FC236}">
                <a16:creationId xmlns:a16="http://schemas.microsoft.com/office/drawing/2014/main" id="{AABF577A-2A87-4607-AF9B-7736C3551B0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4521314" cy="696200"/>
          </a:xfrm>
          <a:prstGeom prst="rect">
            <a:avLst/>
          </a:prstGeom>
        </p:spPr>
      </p:pic>
      <p:sp>
        <p:nvSpPr>
          <p:cNvPr id="5" name="Text Placeholder 4">
            <a:extLst>
              <a:ext uri="{FF2B5EF4-FFF2-40B4-BE49-F238E27FC236}">
                <a16:creationId xmlns:a16="http://schemas.microsoft.com/office/drawing/2014/main" id="{9636DF2A-F411-4E0B-84BD-BBB959E9A0FE}"/>
              </a:ext>
            </a:extLst>
          </p:cNvPr>
          <p:cNvSpPr>
            <a:spLocks noGrp="1"/>
          </p:cNvSpPr>
          <p:nvPr>
            <p:ph type="body" sz="quarter" idx="14" hasCustomPrompt="1"/>
          </p:nvPr>
        </p:nvSpPr>
        <p:spPr>
          <a:xfrm>
            <a:off x="294582" y="1758498"/>
            <a:ext cx="10972959" cy="323638"/>
          </a:xfrm>
          <a:prstGeom prst="rect">
            <a:avLst/>
          </a:prstGeom>
        </p:spPr>
        <p:txBody>
          <a:bodyPr lIns="38396" tIns="19198" rIns="38396" bIns="19198" anchor="b" anchorCtr="0">
            <a:normAutofit/>
          </a:bodyPr>
          <a:lstStyle>
            <a:lvl1pPr marL="0" indent="0">
              <a:buNone/>
              <a:defRPr sz="1800" cap="all" spc="200" baseline="0">
                <a:solidFill>
                  <a:srgbClr val="09503A"/>
                </a:solidFill>
                <a:latin typeface="+mn-lt"/>
              </a:defRPr>
            </a:lvl1pPr>
          </a:lstStyle>
          <a:p>
            <a:pPr lvl="0"/>
            <a:r>
              <a:rPr lang="en-US"/>
              <a:t>Subtitle</a:t>
            </a:r>
          </a:p>
        </p:txBody>
      </p:sp>
      <p:sp>
        <p:nvSpPr>
          <p:cNvPr id="8" name="Title 1">
            <a:extLst>
              <a:ext uri="{FF2B5EF4-FFF2-40B4-BE49-F238E27FC236}">
                <a16:creationId xmlns:a16="http://schemas.microsoft.com/office/drawing/2014/main" id="{319D8329-86E1-4AAE-ADB1-BFB01D0E1826}"/>
              </a:ext>
            </a:extLst>
          </p:cNvPr>
          <p:cNvSpPr>
            <a:spLocks noGrp="1"/>
          </p:cNvSpPr>
          <p:nvPr>
            <p:ph type="title" hasCustomPrompt="1"/>
          </p:nvPr>
        </p:nvSpPr>
        <p:spPr>
          <a:xfrm>
            <a:off x="186515" y="1044575"/>
            <a:ext cx="10972800" cy="1037561"/>
          </a:xfrm>
          <a:prstGeom prst="rect">
            <a:avLst/>
          </a:prstGeom>
        </p:spPr>
        <p:txBody>
          <a:bodyPr lIns="38396" tIns="19198" rIns="38396" bIns="19198" anchor="t">
            <a:noAutofit/>
          </a:bodyPr>
          <a:lstStyle>
            <a:lvl1pPr algn="l">
              <a:defRPr sz="4400" b="1" baseline="0">
                <a:solidFill>
                  <a:srgbClr val="09503A"/>
                </a:solidFill>
                <a:latin typeface="+mj-lt"/>
              </a:defRPr>
            </a:lvl1pPr>
          </a:lstStyle>
          <a:p>
            <a:r>
              <a:rPr lang="en-US"/>
              <a:t>Title Text</a:t>
            </a:r>
          </a:p>
        </p:txBody>
      </p:sp>
    </p:spTree>
    <p:extLst>
      <p:ext uri="{BB962C8B-B14F-4D97-AF65-F5344CB8AC3E}">
        <p14:creationId xmlns:p14="http://schemas.microsoft.com/office/powerpoint/2010/main" val="3475405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78679F93-82CD-4B1E-8C8C-1DF2B6331815}" type="datetimeFigureOut">
              <a:rPr lang="en-US" smtClean="0"/>
              <a:t>2/19/2024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6A4DBAD-BC86-41C3-AC38-2BF74EC4460D}" type="slidenum">
              <a:rPr lang="en-US" smtClean="0"/>
              <a:t>‹#›</a:t>
            </a:fld>
            <a:endParaRPr lang="en-US"/>
          </a:p>
        </p:txBody>
      </p:sp>
    </p:spTree>
    <p:extLst>
      <p:ext uri="{BB962C8B-B14F-4D97-AF65-F5344CB8AC3E}">
        <p14:creationId xmlns:p14="http://schemas.microsoft.com/office/powerpoint/2010/main" val="1493025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6" name="Google Shape;26;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7" name="Google Shape;27;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70752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1179339"/>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5" r:id="rId3"/>
    <p:sldLayoutId id="2147483866" r:id="rId4"/>
    <p:sldLayoutId id="2147483867" r:id="rId5"/>
    <p:sldLayoutId id="2147483869" r:id="rId6"/>
    <p:sldLayoutId id="2147483870" r:id="rId7"/>
    <p:sldLayoutId id="2147483880" r:id="rId8"/>
    <p:sldLayoutId id="2147483883" r:id="rId9"/>
    <p:sldLayoutId id="2147483885"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www.ptsd.va.gov/"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5F7F7B-5A1C-4037-8713-4A0813E40558}"/>
              </a:ext>
            </a:extLst>
          </p:cNvPr>
          <p:cNvSpPr>
            <a:spLocks noGrp="1"/>
          </p:cNvSpPr>
          <p:nvPr>
            <p:ph type="ctrTitle"/>
          </p:nvPr>
        </p:nvSpPr>
        <p:spPr/>
        <p:txBody>
          <a:bodyPr/>
          <a:lstStyle/>
          <a:p>
            <a:r>
              <a:rPr lang="en-US"/>
              <a:t>Managing Trauma Reminders</a:t>
            </a:r>
            <a:br>
              <a:rPr lang="en-US"/>
            </a:br>
            <a:r>
              <a:rPr lang="en-US"/>
              <a:t>	</a:t>
            </a:r>
          </a:p>
        </p:txBody>
      </p:sp>
    </p:spTree>
    <p:extLst>
      <p:ext uri="{BB962C8B-B14F-4D97-AF65-F5344CB8AC3E}">
        <p14:creationId xmlns:p14="http://schemas.microsoft.com/office/powerpoint/2010/main" val="2434885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880FBF-662C-C729-DA83-EF73C936A158}"/>
              </a:ext>
            </a:extLst>
          </p:cNvPr>
          <p:cNvSpPr>
            <a:spLocks noGrp="1"/>
          </p:cNvSpPr>
          <p:nvPr>
            <p:ph type="title"/>
          </p:nvPr>
        </p:nvSpPr>
        <p:spPr/>
        <p:txBody>
          <a:bodyPr/>
          <a:lstStyle/>
          <a:p>
            <a:r>
              <a:rPr lang="en-US"/>
              <a:t>Universal Precautions</a:t>
            </a:r>
          </a:p>
        </p:txBody>
      </p:sp>
      <p:sp>
        <p:nvSpPr>
          <p:cNvPr id="4" name="Text Placeholder 3">
            <a:extLst>
              <a:ext uri="{FF2B5EF4-FFF2-40B4-BE49-F238E27FC236}">
                <a16:creationId xmlns:a16="http://schemas.microsoft.com/office/drawing/2014/main" id="{256A8A6B-5A4D-8D46-513F-D4D44CE03DFD}"/>
              </a:ext>
            </a:extLst>
          </p:cNvPr>
          <p:cNvSpPr>
            <a:spLocks noGrp="1"/>
          </p:cNvSpPr>
          <p:nvPr>
            <p:ph type="body" sz="quarter" idx="14"/>
          </p:nvPr>
        </p:nvSpPr>
        <p:spPr/>
        <p:txBody>
          <a:bodyPr>
            <a:normAutofit fontScale="85000" lnSpcReduction="10000"/>
          </a:bodyPr>
          <a:lstStyle/>
          <a:p>
            <a:r>
              <a:rPr lang="en-US"/>
              <a:t>How do I reduce the possibility of triggering and re-traumatizing others?</a:t>
            </a:r>
          </a:p>
        </p:txBody>
      </p:sp>
      <p:sp>
        <p:nvSpPr>
          <p:cNvPr id="2" name="Content Placeholder 1">
            <a:extLst>
              <a:ext uri="{FF2B5EF4-FFF2-40B4-BE49-F238E27FC236}">
                <a16:creationId xmlns:a16="http://schemas.microsoft.com/office/drawing/2014/main" id="{CFF65F3F-CD45-3805-3311-0F47037B0EEC}"/>
              </a:ext>
            </a:extLst>
          </p:cNvPr>
          <p:cNvSpPr>
            <a:spLocks noGrp="1"/>
          </p:cNvSpPr>
          <p:nvPr>
            <p:ph idx="1"/>
          </p:nvPr>
        </p:nvSpPr>
        <p:spPr>
          <a:xfrm>
            <a:off x="186515" y="2268187"/>
            <a:ext cx="11704320" cy="4458494"/>
          </a:xfrm>
        </p:spPr>
        <p:txBody>
          <a:bodyPr>
            <a:noAutofit/>
          </a:bodyPr>
          <a:lstStyle/>
          <a:p>
            <a:r>
              <a:rPr lang="en-US" sz="1600"/>
              <a:t>Reduce possibilities of triggering and re-traumatization</a:t>
            </a:r>
          </a:p>
          <a:p>
            <a:pPr lvl="1"/>
            <a:r>
              <a:rPr lang="en-US" sz="1600"/>
              <a:t>Avoid frequent and recurring discussions of the trauma in settings not meant for that purpose.</a:t>
            </a:r>
          </a:p>
          <a:p>
            <a:pPr lvl="1"/>
            <a:r>
              <a:rPr lang="en-US" sz="1600"/>
              <a:t>Give participants of meetings, classes, and projects notice of potentially triggering topics. Provide options and choice whenever possible. </a:t>
            </a:r>
          </a:p>
          <a:p>
            <a:r>
              <a:rPr lang="en-US" sz="1600"/>
              <a:t>Use of professional self to establish and maintain safety in the interaction</a:t>
            </a:r>
          </a:p>
          <a:p>
            <a:pPr lvl="1"/>
            <a:r>
              <a:rPr lang="en-US" sz="1600"/>
              <a:t>Communicate clearly. What are my expectations, and what should the other person expect?</a:t>
            </a:r>
          </a:p>
          <a:p>
            <a:pPr lvl="1"/>
            <a:r>
              <a:rPr lang="en-US" sz="1600"/>
              <a:t>Be honest and empathic</a:t>
            </a:r>
          </a:p>
          <a:p>
            <a:pPr lvl="1"/>
            <a:r>
              <a:rPr lang="en-US" sz="1600"/>
              <a:t>Maintain appropriate and consistent boundaries</a:t>
            </a:r>
          </a:p>
          <a:p>
            <a:r>
              <a:rPr lang="en-US" sz="1600"/>
              <a:t>Understand trauma responses – Fight, Flight, Freeze</a:t>
            </a:r>
          </a:p>
          <a:p>
            <a:r>
              <a:rPr lang="en-US" sz="1600"/>
              <a:t>Understand that trigger and trauma reminders come in all forms - senses, feelings, thoughts, places, and occurrences</a:t>
            </a:r>
          </a:p>
          <a:p>
            <a:r>
              <a:rPr lang="en-US" sz="1600"/>
              <a:t>Be open to recognizing that other people have different understanding and lack of understanding of trauma based on what languages and cultures they represent </a:t>
            </a:r>
          </a:p>
          <a:p>
            <a:pPr marL="0" indent="0" algn="r">
              <a:buNone/>
            </a:pPr>
            <a:r>
              <a:rPr lang="en-US" sz="1600"/>
              <a:t>(The Institute on Trauma and Trauma-Informed Care, 2022)</a:t>
            </a:r>
          </a:p>
        </p:txBody>
      </p:sp>
    </p:spTree>
    <p:extLst>
      <p:ext uri="{BB962C8B-B14F-4D97-AF65-F5344CB8AC3E}">
        <p14:creationId xmlns:p14="http://schemas.microsoft.com/office/powerpoint/2010/main" val="1127806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3AD427-D1B9-8A84-502C-27DBDE711A35}"/>
              </a:ext>
            </a:extLst>
          </p:cNvPr>
          <p:cNvSpPr>
            <a:spLocks noGrp="1"/>
          </p:cNvSpPr>
          <p:nvPr>
            <p:ph type="title"/>
          </p:nvPr>
        </p:nvSpPr>
        <p:spPr>
          <a:xfrm>
            <a:off x="552275" y="1044575"/>
            <a:ext cx="10972800" cy="1037561"/>
          </a:xfrm>
        </p:spPr>
        <p:txBody>
          <a:bodyPr/>
          <a:lstStyle/>
          <a:p>
            <a:r>
              <a:rPr lang="en-US"/>
              <a:t>Skills for Psychological Recovery</a:t>
            </a:r>
          </a:p>
        </p:txBody>
      </p:sp>
      <p:sp>
        <p:nvSpPr>
          <p:cNvPr id="2" name="Content Placeholder 1">
            <a:extLst>
              <a:ext uri="{FF2B5EF4-FFF2-40B4-BE49-F238E27FC236}">
                <a16:creationId xmlns:a16="http://schemas.microsoft.com/office/drawing/2014/main" id="{7EDF97FA-E0E5-07DD-87EE-FA838677D504}"/>
              </a:ext>
            </a:extLst>
          </p:cNvPr>
          <p:cNvSpPr>
            <a:spLocks noGrp="1"/>
          </p:cNvSpPr>
          <p:nvPr>
            <p:ph idx="1"/>
          </p:nvPr>
        </p:nvSpPr>
        <p:spPr>
          <a:xfrm>
            <a:off x="666925" y="2082136"/>
            <a:ext cx="11704320" cy="4644545"/>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Gathering Information and Prioritizing Assistance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Problem Solving Skills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Positive Activities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Managing Reactions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Helpful Thinking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Social Connections</a:t>
            </a:r>
          </a:p>
          <a:p>
            <a:endParaRPr lang="en-US" dirty="0"/>
          </a:p>
        </p:txBody>
      </p:sp>
    </p:spTree>
    <p:extLst>
      <p:ext uri="{BB962C8B-B14F-4D97-AF65-F5344CB8AC3E}">
        <p14:creationId xmlns:p14="http://schemas.microsoft.com/office/powerpoint/2010/main" val="2919863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FDBF66-D366-C9CE-C938-CE99A4BD6394}"/>
              </a:ext>
            </a:extLst>
          </p:cNvPr>
          <p:cNvSpPr>
            <a:spLocks noGrp="1"/>
          </p:cNvSpPr>
          <p:nvPr>
            <p:ph idx="1"/>
          </p:nvPr>
        </p:nvSpPr>
        <p:spPr>
          <a:xfrm>
            <a:off x="382777" y="2398773"/>
            <a:ext cx="10972800" cy="4336565"/>
          </a:xfrm>
        </p:spPr>
        <p:txBody>
          <a:bodyPr/>
          <a:lstStyle/>
          <a:p>
            <a:pPr marL="0" indent="0">
              <a:buNone/>
            </a:pPr>
            <a:r>
              <a:rPr lang="en-US" sz="2000" dirty="0"/>
              <a:t>Why?</a:t>
            </a:r>
          </a:p>
          <a:p>
            <a:pPr marL="0" indent="0">
              <a:buNone/>
            </a:pPr>
            <a:r>
              <a:rPr lang="en-US" sz="2000" dirty="0"/>
              <a:t>If someone comes to you following a traumatic event, this skill can help you evaluate their needs and assess how best to help them using referral or other skills in this model. </a:t>
            </a:r>
            <a:endParaRPr lang="en-US" dirty="0"/>
          </a:p>
        </p:txBody>
      </p:sp>
      <p:sp>
        <p:nvSpPr>
          <p:cNvPr id="3" name="Title 2">
            <a:extLst>
              <a:ext uri="{FF2B5EF4-FFF2-40B4-BE49-F238E27FC236}">
                <a16:creationId xmlns:a16="http://schemas.microsoft.com/office/drawing/2014/main" id="{67D36A5D-69D9-564F-4180-11630A7A6EFB}"/>
              </a:ext>
            </a:extLst>
          </p:cNvPr>
          <p:cNvSpPr>
            <a:spLocks noGrp="1"/>
          </p:cNvSpPr>
          <p:nvPr>
            <p:ph type="title"/>
          </p:nvPr>
        </p:nvSpPr>
        <p:spPr/>
        <p:txBody>
          <a:bodyPr/>
          <a:lstStyle/>
          <a:p>
            <a:r>
              <a:rPr lang="en-US" dirty="0"/>
              <a:t>Gathering Information and Prioritizing Assistance</a:t>
            </a:r>
          </a:p>
        </p:txBody>
      </p:sp>
      <p:sp>
        <p:nvSpPr>
          <p:cNvPr id="5" name="Content Placeholder 1">
            <a:extLst>
              <a:ext uri="{FF2B5EF4-FFF2-40B4-BE49-F238E27FC236}">
                <a16:creationId xmlns:a16="http://schemas.microsoft.com/office/drawing/2014/main" id="{37F19079-9CC3-7396-828C-5B7FA0C7761B}"/>
              </a:ext>
            </a:extLst>
          </p:cNvPr>
          <p:cNvSpPr txBox="1">
            <a:spLocks/>
          </p:cNvSpPr>
          <p:nvPr/>
        </p:nvSpPr>
        <p:spPr>
          <a:xfrm>
            <a:off x="382777" y="3735660"/>
            <a:ext cx="10972800" cy="2999678"/>
          </a:xfrm>
          <a:prstGeom prst="rect">
            <a:avLst/>
          </a:prstGeom>
        </p:spPr>
        <p:txBody>
          <a:bodyPr lIns="38396" tIns="19198" rIns="38396" bIns="19198">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mn-lt"/>
                <a:ea typeface="+mn-ea"/>
                <a:cs typeface="+mn-cs"/>
              </a:defRPr>
            </a:lvl2pPr>
            <a:lvl3pPr marL="1371439" indent="-457200" algn="l"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mn-lt"/>
                <a:ea typeface="+mn-ea"/>
                <a:cs typeface="+mn-cs"/>
              </a:defRPr>
            </a:lvl3pPr>
            <a:lvl4pPr marL="1828559" indent="-457200" algn="l"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mn-lt"/>
                <a:ea typeface="+mn-ea"/>
                <a:cs typeface="+mn-cs"/>
              </a:defRPr>
            </a:lvl4pPr>
            <a:lvl5pPr marL="2285678" indent="-457200" algn="l"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How?</a:t>
            </a:r>
          </a:p>
          <a:p>
            <a:pPr marL="457200" indent="-457200">
              <a:buFont typeface="Arial" panose="020B0604020202020204" pitchFamily="34" charset="0"/>
              <a:buChar char="•"/>
            </a:pPr>
            <a:r>
              <a:rPr lang="en-US" sz="1800" dirty="0"/>
              <a:t>Find out what an individual’s most pressing needs are by asking open ended questions</a:t>
            </a:r>
          </a:p>
          <a:p>
            <a:pPr marL="457200" indent="-457200">
              <a:buFont typeface="Arial" panose="020B0604020202020204" pitchFamily="34" charset="0"/>
              <a:buChar char="•"/>
            </a:pPr>
            <a:r>
              <a:rPr lang="en-US" sz="1800" dirty="0"/>
              <a:t>Assess if you are the best person to assist that person or if they need to be referred </a:t>
            </a:r>
          </a:p>
          <a:p>
            <a:pPr marL="457200" indent="-457200">
              <a:buFont typeface="Arial" panose="020B0604020202020204" pitchFamily="34" charset="0"/>
              <a:buChar char="•"/>
            </a:pPr>
            <a:r>
              <a:rPr lang="en-US" sz="1800" dirty="0"/>
              <a:t>Make a plan for the best way to address their concerns by working with them to prioritize their needs</a:t>
            </a:r>
          </a:p>
          <a:p>
            <a:pPr marL="457200" indent="-457200">
              <a:buFont typeface="Arial" panose="020B0604020202020204" pitchFamily="34" charset="0"/>
              <a:buChar char="•"/>
            </a:pPr>
            <a:endParaRPr lang="en-US" sz="1800" dirty="0"/>
          </a:p>
          <a:p>
            <a:pPr marL="457200" indent="-457200">
              <a:buFont typeface="Arial" panose="020B0604020202020204" pitchFamily="34" charset="0"/>
              <a:buChar char="•"/>
            </a:pPr>
            <a:endParaRPr lang="en-US" sz="1800" dirty="0"/>
          </a:p>
          <a:p>
            <a:pPr marL="0" indent="0" algn="r">
              <a:buNone/>
            </a:pPr>
            <a:r>
              <a:rPr lang="en-US" sz="1800" dirty="0"/>
              <a:t>(Berkowitz et al., 2010).</a:t>
            </a:r>
          </a:p>
          <a:p>
            <a:endParaRPr lang="en-US" dirty="0"/>
          </a:p>
        </p:txBody>
      </p:sp>
    </p:spTree>
    <p:extLst>
      <p:ext uri="{BB962C8B-B14F-4D97-AF65-F5344CB8AC3E}">
        <p14:creationId xmlns:p14="http://schemas.microsoft.com/office/powerpoint/2010/main" val="2630875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FDBF66-D366-C9CE-C938-CE99A4BD6394}"/>
              </a:ext>
            </a:extLst>
          </p:cNvPr>
          <p:cNvSpPr>
            <a:spLocks noGrp="1"/>
          </p:cNvSpPr>
          <p:nvPr>
            <p:ph idx="1"/>
          </p:nvPr>
        </p:nvSpPr>
        <p:spPr>
          <a:xfrm>
            <a:off x="382777" y="1935636"/>
            <a:ext cx="10972800" cy="4336565"/>
          </a:xfrm>
        </p:spPr>
        <p:txBody>
          <a:bodyPr/>
          <a:lstStyle/>
          <a:p>
            <a:pPr marL="0" indent="0">
              <a:buNone/>
            </a:pPr>
            <a:r>
              <a:rPr lang="en-US" sz="2000"/>
              <a:t>Why?</a:t>
            </a:r>
          </a:p>
          <a:p>
            <a:pPr marL="0" indent="0">
              <a:buNone/>
            </a:pPr>
            <a:r>
              <a:rPr lang="en-US" sz="2000"/>
              <a:t>Traumatic events can lead to secondary adversities, life changes, and new challenges, which can lead to some feeling helpless, overwhelmed, or immobilized by these demands of life.</a:t>
            </a:r>
          </a:p>
          <a:p>
            <a:endParaRPr lang="en-US"/>
          </a:p>
        </p:txBody>
      </p:sp>
      <p:sp>
        <p:nvSpPr>
          <p:cNvPr id="3" name="Title 2">
            <a:extLst>
              <a:ext uri="{FF2B5EF4-FFF2-40B4-BE49-F238E27FC236}">
                <a16:creationId xmlns:a16="http://schemas.microsoft.com/office/drawing/2014/main" id="{67D36A5D-69D9-564F-4180-11630A7A6EFB}"/>
              </a:ext>
            </a:extLst>
          </p:cNvPr>
          <p:cNvSpPr>
            <a:spLocks noGrp="1"/>
          </p:cNvSpPr>
          <p:nvPr>
            <p:ph type="title"/>
          </p:nvPr>
        </p:nvSpPr>
        <p:spPr/>
        <p:txBody>
          <a:bodyPr/>
          <a:lstStyle/>
          <a:p>
            <a:r>
              <a:rPr lang="en-US"/>
              <a:t>Problem Solving Skills</a:t>
            </a:r>
          </a:p>
        </p:txBody>
      </p:sp>
      <p:sp>
        <p:nvSpPr>
          <p:cNvPr id="5" name="Content Placeholder 1">
            <a:extLst>
              <a:ext uri="{FF2B5EF4-FFF2-40B4-BE49-F238E27FC236}">
                <a16:creationId xmlns:a16="http://schemas.microsoft.com/office/drawing/2014/main" id="{37F19079-9CC3-7396-828C-5B7FA0C7761B}"/>
              </a:ext>
            </a:extLst>
          </p:cNvPr>
          <p:cNvSpPr txBox="1">
            <a:spLocks/>
          </p:cNvSpPr>
          <p:nvPr/>
        </p:nvSpPr>
        <p:spPr>
          <a:xfrm>
            <a:off x="382777" y="3735660"/>
            <a:ext cx="10972800" cy="2999678"/>
          </a:xfrm>
          <a:prstGeom prst="rect">
            <a:avLst/>
          </a:prstGeom>
        </p:spPr>
        <p:txBody>
          <a:bodyPr lIns="38396" tIns="19198" rIns="38396" bIns="19198">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mn-lt"/>
                <a:ea typeface="+mn-ea"/>
                <a:cs typeface="+mn-cs"/>
              </a:defRPr>
            </a:lvl2pPr>
            <a:lvl3pPr marL="1371439" indent="-457200" algn="l"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mn-lt"/>
                <a:ea typeface="+mn-ea"/>
                <a:cs typeface="+mn-cs"/>
              </a:defRPr>
            </a:lvl3pPr>
            <a:lvl4pPr marL="1828559" indent="-457200" algn="l"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mn-lt"/>
                <a:ea typeface="+mn-ea"/>
                <a:cs typeface="+mn-cs"/>
              </a:defRPr>
            </a:lvl4pPr>
            <a:lvl5pPr marL="2285678" indent="-457200" algn="l"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t>How?</a:t>
            </a:r>
          </a:p>
          <a:p>
            <a:pPr marL="457200" indent="-457200">
              <a:buFont typeface="Arial" panose="020B0604020202020204" pitchFamily="34" charset="0"/>
              <a:buChar char="•"/>
            </a:pPr>
            <a:r>
              <a:rPr lang="en-US" sz="1800"/>
              <a:t>Help the person define the problem(s) or break down a complex problem into a manageable ‘chunk’. Prioritize problems in order of which needs to be addressed first. </a:t>
            </a:r>
          </a:p>
          <a:p>
            <a:pPr marL="457200" indent="-457200">
              <a:buFont typeface="Arial" panose="020B0604020202020204" pitchFamily="34" charset="0"/>
              <a:buChar char="•"/>
            </a:pPr>
            <a:r>
              <a:rPr lang="en-US" sz="1800"/>
              <a:t>Set a realistic goal that addresses their desired outcome</a:t>
            </a:r>
          </a:p>
          <a:p>
            <a:pPr marL="457200" indent="-457200">
              <a:buFont typeface="Arial" panose="020B0604020202020204" pitchFamily="34" charset="0"/>
              <a:buChar char="•"/>
            </a:pPr>
            <a:r>
              <a:rPr lang="en-US" sz="1800"/>
              <a:t>Brainstorm possible ways one could go about achieving that goal. Suggest ideas, if helpful</a:t>
            </a:r>
          </a:p>
          <a:p>
            <a:pPr marL="457200" indent="-457200">
              <a:buFont typeface="Arial" panose="020B0604020202020204" pitchFamily="34" charset="0"/>
              <a:buChar char="•"/>
            </a:pPr>
            <a:r>
              <a:rPr lang="en-US" sz="1800"/>
              <a:t>Evaluate and choose the best solutions</a:t>
            </a:r>
          </a:p>
          <a:p>
            <a:pPr marL="457200" indent="-457200">
              <a:buFont typeface="Arial" panose="020B0604020202020204" pitchFamily="34" charset="0"/>
              <a:buChar char="•"/>
            </a:pPr>
            <a:endParaRPr lang="en-US" sz="1800"/>
          </a:p>
          <a:p>
            <a:pPr marL="0" indent="0" algn="r">
              <a:buNone/>
            </a:pPr>
            <a:r>
              <a:rPr lang="en-US" sz="1400"/>
              <a:t>(NCTSN Core Curriculum on Childhood Trauma Task Force, 2012; Berkowitz et al., 2010).</a:t>
            </a:r>
          </a:p>
          <a:p>
            <a:endParaRPr lang="en-US"/>
          </a:p>
        </p:txBody>
      </p:sp>
    </p:spTree>
    <p:extLst>
      <p:ext uri="{BB962C8B-B14F-4D97-AF65-F5344CB8AC3E}">
        <p14:creationId xmlns:p14="http://schemas.microsoft.com/office/powerpoint/2010/main" val="511296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684F4C-DDE9-7E25-AAEF-56C65809DDC4}"/>
              </a:ext>
            </a:extLst>
          </p:cNvPr>
          <p:cNvSpPr>
            <a:spLocks noGrp="1"/>
          </p:cNvSpPr>
          <p:nvPr>
            <p:ph type="title"/>
          </p:nvPr>
        </p:nvSpPr>
        <p:spPr/>
        <p:txBody>
          <a:bodyPr/>
          <a:lstStyle/>
          <a:p>
            <a:r>
              <a:rPr lang="en-US"/>
              <a:t>Promoting Positive Activities</a:t>
            </a:r>
          </a:p>
        </p:txBody>
      </p:sp>
      <p:sp>
        <p:nvSpPr>
          <p:cNvPr id="5" name="Content Placeholder 1">
            <a:extLst>
              <a:ext uri="{FF2B5EF4-FFF2-40B4-BE49-F238E27FC236}">
                <a16:creationId xmlns:a16="http://schemas.microsoft.com/office/drawing/2014/main" id="{917FBEF5-83FC-E87E-53D8-32BD45A1595E}"/>
              </a:ext>
            </a:extLst>
          </p:cNvPr>
          <p:cNvSpPr txBox="1">
            <a:spLocks/>
          </p:cNvSpPr>
          <p:nvPr/>
        </p:nvSpPr>
        <p:spPr>
          <a:xfrm>
            <a:off x="294582" y="1962605"/>
            <a:ext cx="10972800" cy="2385749"/>
          </a:xfrm>
          <a:prstGeom prst="rect">
            <a:avLst/>
          </a:prstGeom>
        </p:spPr>
        <p:txBody>
          <a:bodyPr lIns="38396" tIns="19198" rIns="38396" bIns="19198">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mn-lt"/>
                <a:ea typeface="+mn-ea"/>
                <a:cs typeface="+mn-cs"/>
              </a:defRPr>
            </a:lvl2pPr>
            <a:lvl3pPr marL="1371439" indent="-457200" algn="l"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mn-lt"/>
                <a:ea typeface="+mn-ea"/>
                <a:cs typeface="+mn-cs"/>
              </a:defRPr>
            </a:lvl3pPr>
            <a:lvl4pPr marL="1828559" indent="-457200" algn="l"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mn-lt"/>
                <a:ea typeface="+mn-ea"/>
                <a:cs typeface="+mn-cs"/>
              </a:defRPr>
            </a:lvl4pPr>
            <a:lvl5pPr marL="2285678" indent="-457200" algn="l"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t>Why?</a:t>
            </a:r>
          </a:p>
          <a:p>
            <a:pPr marL="0" indent="0">
              <a:buFont typeface="Arial" panose="020B0604020202020204" pitchFamily="34" charset="0"/>
              <a:buNone/>
            </a:pPr>
            <a:r>
              <a:rPr lang="en-US" sz="2000"/>
              <a:t>Trauma can disrupt normal routines that usually provide a sense of safety, control, and purpose. Planning and reengaging with positive activities can reestablish routines, improve mood, and restore a sense of control</a:t>
            </a:r>
          </a:p>
          <a:p>
            <a:endParaRPr lang="en-US"/>
          </a:p>
        </p:txBody>
      </p:sp>
      <p:sp>
        <p:nvSpPr>
          <p:cNvPr id="2" name="Content Placeholder 1">
            <a:extLst>
              <a:ext uri="{FF2B5EF4-FFF2-40B4-BE49-F238E27FC236}">
                <a16:creationId xmlns:a16="http://schemas.microsoft.com/office/drawing/2014/main" id="{1D4AD37B-434E-143C-B131-A14C3EE3CA80}"/>
              </a:ext>
            </a:extLst>
          </p:cNvPr>
          <p:cNvSpPr>
            <a:spLocks noGrp="1"/>
          </p:cNvSpPr>
          <p:nvPr>
            <p:ph idx="1"/>
          </p:nvPr>
        </p:nvSpPr>
        <p:spPr>
          <a:xfrm>
            <a:off x="294582" y="3455985"/>
            <a:ext cx="10972800" cy="2959718"/>
          </a:xfrm>
        </p:spPr>
        <p:txBody>
          <a:bodyPr>
            <a:normAutofit/>
          </a:bodyPr>
          <a:lstStyle/>
          <a:p>
            <a:pPr marL="0" indent="0">
              <a:buNone/>
            </a:pPr>
            <a:r>
              <a:rPr lang="en-US" sz="1800"/>
              <a:t>How?</a:t>
            </a:r>
          </a:p>
          <a:p>
            <a:pPr marL="457200" indent="-457200">
              <a:buFont typeface="Arial" panose="020B0604020202020204" pitchFamily="34" charset="0"/>
              <a:buChar char="•"/>
            </a:pPr>
            <a:r>
              <a:rPr lang="en-US" sz="1800"/>
              <a:t>Identify a list of activities the person enjoys/used to enjoy </a:t>
            </a:r>
          </a:p>
          <a:p>
            <a:pPr marL="457200" indent="-457200">
              <a:buFont typeface="Arial" panose="020B0604020202020204" pitchFamily="34" charset="0"/>
              <a:buChar char="•"/>
            </a:pPr>
            <a:r>
              <a:rPr lang="en-US" sz="1800"/>
              <a:t>Choose 1-3 activities to try this week</a:t>
            </a:r>
          </a:p>
          <a:p>
            <a:pPr marL="457200" indent="-457200">
              <a:buFont typeface="Arial" panose="020B0604020202020204" pitchFamily="34" charset="0"/>
              <a:buChar char="•"/>
            </a:pPr>
            <a:r>
              <a:rPr lang="en-US" sz="1800"/>
              <a:t>Schedule those activities into your calendar </a:t>
            </a:r>
          </a:p>
          <a:p>
            <a:pPr marL="457200" indent="-457200">
              <a:buFont typeface="Arial" panose="020B0604020202020204" pitchFamily="34" charset="0"/>
              <a:buChar char="•"/>
            </a:pPr>
            <a:r>
              <a:rPr lang="en-US" sz="1800"/>
              <a:t>Think of if you’d like someone to join you, what supplies might be needed, or other factors before your scheduled activity</a:t>
            </a:r>
          </a:p>
          <a:p>
            <a:pPr marL="0" indent="0" algn="r">
              <a:buNone/>
            </a:pPr>
            <a:r>
              <a:rPr lang="en-US" sz="1800"/>
              <a:t>(Berkowitz et al., 2010).</a:t>
            </a:r>
          </a:p>
          <a:p>
            <a:endParaRPr lang="en-US"/>
          </a:p>
        </p:txBody>
      </p:sp>
    </p:spTree>
    <p:extLst>
      <p:ext uri="{BB962C8B-B14F-4D97-AF65-F5344CB8AC3E}">
        <p14:creationId xmlns:p14="http://schemas.microsoft.com/office/powerpoint/2010/main" val="4063082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BC14FD-63BA-83CF-2E6F-1B44632EAF5C}"/>
              </a:ext>
            </a:extLst>
          </p:cNvPr>
          <p:cNvSpPr>
            <a:spLocks noGrp="1"/>
          </p:cNvSpPr>
          <p:nvPr>
            <p:ph idx="1"/>
          </p:nvPr>
        </p:nvSpPr>
        <p:spPr>
          <a:xfrm>
            <a:off x="294741" y="1936133"/>
            <a:ext cx="10972800" cy="4336565"/>
          </a:xfrm>
        </p:spPr>
        <p:txBody>
          <a:bodyPr/>
          <a:lstStyle/>
          <a:p>
            <a:pPr marL="0" indent="0">
              <a:buNone/>
            </a:pPr>
            <a:r>
              <a:rPr lang="en-US" sz="2000"/>
              <a:t>Why?</a:t>
            </a:r>
          </a:p>
          <a:p>
            <a:pPr marL="0" indent="0">
              <a:buNone/>
            </a:pPr>
            <a:r>
              <a:rPr lang="en-US" sz="2000"/>
              <a:t>Trauma survivors may experience different post-traumatic symptoms from one another and can exhibit a wide range of reactions to trauma and loss (NCTSN). These symptoms may be exacerbated when a trauma reminder is present. Learning skills to help calm physical and emotional reactions can protect physical and mental health, relationships, and functioning.</a:t>
            </a:r>
          </a:p>
          <a:p>
            <a:endParaRPr lang="en-US"/>
          </a:p>
        </p:txBody>
      </p:sp>
      <p:sp>
        <p:nvSpPr>
          <p:cNvPr id="3" name="Title 2">
            <a:extLst>
              <a:ext uri="{FF2B5EF4-FFF2-40B4-BE49-F238E27FC236}">
                <a16:creationId xmlns:a16="http://schemas.microsoft.com/office/drawing/2014/main" id="{1B255C56-CA5E-B298-A24E-7367448C5EE4}"/>
              </a:ext>
            </a:extLst>
          </p:cNvPr>
          <p:cNvSpPr>
            <a:spLocks noGrp="1"/>
          </p:cNvSpPr>
          <p:nvPr>
            <p:ph type="title"/>
          </p:nvPr>
        </p:nvSpPr>
        <p:spPr/>
        <p:txBody>
          <a:bodyPr/>
          <a:lstStyle/>
          <a:p>
            <a:r>
              <a:rPr lang="en-US"/>
              <a:t>Managing Reactions</a:t>
            </a:r>
          </a:p>
        </p:txBody>
      </p:sp>
      <p:sp>
        <p:nvSpPr>
          <p:cNvPr id="5" name="Content Placeholder 1">
            <a:extLst>
              <a:ext uri="{FF2B5EF4-FFF2-40B4-BE49-F238E27FC236}">
                <a16:creationId xmlns:a16="http://schemas.microsoft.com/office/drawing/2014/main" id="{B082D195-F732-4223-29A0-D8EFB7EFAA68}"/>
              </a:ext>
            </a:extLst>
          </p:cNvPr>
          <p:cNvSpPr txBox="1">
            <a:spLocks/>
          </p:cNvSpPr>
          <p:nvPr/>
        </p:nvSpPr>
        <p:spPr>
          <a:xfrm>
            <a:off x="294741" y="3880469"/>
            <a:ext cx="10972800" cy="2977531"/>
          </a:xfrm>
          <a:prstGeom prst="rect">
            <a:avLst/>
          </a:prstGeom>
        </p:spPr>
        <p:txBody>
          <a:bodyPr lIns="38396" tIns="19198" rIns="38396" bIns="19198">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mn-lt"/>
                <a:ea typeface="+mn-ea"/>
                <a:cs typeface="+mn-cs"/>
              </a:defRPr>
            </a:lvl2pPr>
            <a:lvl3pPr marL="1371439" indent="-457200" algn="l"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mn-lt"/>
                <a:ea typeface="+mn-ea"/>
                <a:cs typeface="+mn-cs"/>
              </a:defRPr>
            </a:lvl3pPr>
            <a:lvl4pPr marL="1828559" indent="-457200" algn="l"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mn-lt"/>
                <a:ea typeface="+mn-ea"/>
                <a:cs typeface="+mn-cs"/>
              </a:defRPr>
            </a:lvl4pPr>
            <a:lvl5pPr marL="2285678" indent="-457200" algn="l"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t>How?</a:t>
            </a:r>
          </a:p>
          <a:p>
            <a:r>
              <a:rPr lang="en-US" sz="1800"/>
              <a:t>Remember different things work for different people</a:t>
            </a:r>
          </a:p>
          <a:p>
            <a:r>
              <a:rPr lang="en-US" sz="1800"/>
              <a:t>Identify distressing reactions and trauma reminders for oneself</a:t>
            </a:r>
          </a:p>
          <a:p>
            <a:r>
              <a:rPr lang="en-US" sz="1800"/>
              <a:t>Learn and guide others in breathing techniques, grounding exercises, movement tools, and writing down thoughts and feelings </a:t>
            </a:r>
          </a:p>
          <a:p>
            <a:r>
              <a:rPr lang="en-US" sz="1800"/>
              <a:t>Get support from professionals </a:t>
            </a:r>
          </a:p>
          <a:p>
            <a:pPr marL="0" indent="0" algn="r">
              <a:buNone/>
            </a:pPr>
            <a:r>
              <a:rPr lang="en-US" sz="1800"/>
              <a:t>(NCTSN Core Curriculum on Childhood Trauma Task Force, 2012; Berkowitz et al., 2010).</a:t>
            </a:r>
          </a:p>
          <a:p>
            <a:endParaRPr lang="en-US"/>
          </a:p>
        </p:txBody>
      </p:sp>
    </p:spTree>
    <p:extLst>
      <p:ext uri="{BB962C8B-B14F-4D97-AF65-F5344CB8AC3E}">
        <p14:creationId xmlns:p14="http://schemas.microsoft.com/office/powerpoint/2010/main" val="3926177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77B09D-A794-D7EE-1954-CC9E044A99DB}"/>
              </a:ext>
            </a:extLst>
          </p:cNvPr>
          <p:cNvSpPr>
            <a:spLocks noGrp="1"/>
          </p:cNvSpPr>
          <p:nvPr>
            <p:ph idx="1"/>
          </p:nvPr>
        </p:nvSpPr>
        <p:spPr>
          <a:xfrm>
            <a:off x="300566" y="1936359"/>
            <a:ext cx="10972800" cy="4336565"/>
          </a:xfrm>
        </p:spPr>
        <p:txBody>
          <a:bodyPr>
            <a:normAutofit/>
          </a:bodyPr>
          <a:lstStyle/>
          <a:p>
            <a:pPr marL="0" indent="0">
              <a:buNone/>
            </a:pPr>
            <a:r>
              <a:rPr lang="en-US" sz="2000"/>
              <a:t>Why?</a:t>
            </a:r>
          </a:p>
          <a:p>
            <a:pPr marL="0" indent="0">
              <a:buNone/>
            </a:pPr>
            <a:r>
              <a:rPr lang="en-US" sz="2000"/>
              <a:t>After a traumatic event, people may struggle with distressing thoughts. Negative thought patterns can lead to more fear, anxiety, anger, guilt, sadness, and other negative feelings. </a:t>
            </a:r>
          </a:p>
          <a:p>
            <a:endParaRPr lang="en-US" sz="2400"/>
          </a:p>
        </p:txBody>
      </p:sp>
      <p:sp>
        <p:nvSpPr>
          <p:cNvPr id="3" name="Title 2">
            <a:extLst>
              <a:ext uri="{FF2B5EF4-FFF2-40B4-BE49-F238E27FC236}">
                <a16:creationId xmlns:a16="http://schemas.microsoft.com/office/drawing/2014/main" id="{14502143-872A-5F43-FD71-35EAA2B14019}"/>
              </a:ext>
            </a:extLst>
          </p:cNvPr>
          <p:cNvSpPr>
            <a:spLocks noGrp="1"/>
          </p:cNvSpPr>
          <p:nvPr>
            <p:ph type="title"/>
          </p:nvPr>
        </p:nvSpPr>
        <p:spPr/>
        <p:txBody>
          <a:bodyPr/>
          <a:lstStyle/>
          <a:p>
            <a:r>
              <a:rPr lang="en-US"/>
              <a:t>Helpful Thinking</a:t>
            </a:r>
          </a:p>
        </p:txBody>
      </p:sp>
      <p:sp>
        <p:nvSpPr>
          <p:cNvPr id="5" name="Content Placeholder 1">
            <a:extLst>
              <a:ext uri="{FF2B5EF4-FFF2-40B4-BE49-F238E27FC236}">
                <a16:creationId xmlns:a16="http://schemas.microsoft.com/office/drawing/2014/main" id="{4238AC54-B7AB-8016-25DC-95C921FB1092}"/>
              </a:ext>
            </a:extLst>
          </p:cNvPr>
          <p:cNvSpPr txBox="1">
            <a:spLocks/>
          </p:cNvSpPr>
          <p:nvPr/>
        </p:nvSpPr>
        <p:spPr>
          <a:xfrm>
            <a:off x="414617" y="3429000"/>
            <a:ext cx="10972800" cy="2517569"/>
          </a:xfrm>
          <a:prstGeom prst="rect">
            <a:avLst/>
          </a:prstGeom>
        </p:spPr>
        <p:txBody>
          <a:bodyPr lIns="38396" tIns="19198" rIns="38396" bIns="19198">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mn-lt"/>
                <a:ea typeface="+mn-ea"/>
                <a:cs typeface="+mn-cs"/>
              </a:defRPr>
            </a:lvl2pPr>
            <a:lvl3pPr marL="1371439" indent="-457200" algn="l"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mn-lt"/>
                <a:ea typeface="+mn-ea"/>
                <a:cs typeface="+mn-cs"/>
              </a:defRPr>
            </a:lvl3pPr>
            <a:lvl4pPr marL="1828559" indent="-457200" algn="l"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mn-lt"/>
                <a:ea typeface="+mn-ea"/>
                <a:cs typeface="+mn-cs"/>
              </a:defRPr>
            </a:lvl4pPr>
            <a:lvl5pPr marL="2285678" indent="-457200" algn="l"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t>How?</a:t>
            </a:r>
          </a:p>
          <a:p>
            <a:r>
              <a:rPr lang="en-US" sz="1800"/>
              <a:t>Remember that helpful thinking does not always mean positive thinking.</a:t>
            </a:r>
          </a:p>
          <a:p>
            <a:r>
              <a:rPr lang="en-US" sz="1800"/>
              <a:t>Challenge oneself or another to think of the statement differently</a:t>
            </a:r>
          </a:p>
          <a:p>
            <a:pPr lvl="1"/>
            <a:r>
              <a:rPr lang="en-US" sz="1800"/>
              <a:t>For example, “Absolutely </a:t>
            </a:r>
            <a:r>
              <a:rPr lang="en-US" sz="1800" u="sng"/>
              <a:t>nothing</a:t>
            </a:r>
            <a:r>
              <a:rPr lang="en-US" sz="1800"/>
              <a:t> is going well” try “I am going through a tough time but am doing some things well”.</a:t>
            </a:r>
          </a:p>
          <a:p>
            <a:pPr marL="0" indent="0" algn="r">
              <a:buNone/>
            </a:pPr>
            <a:r>
              <a:rPr lang="en-US" sz="1800"/>
              <a:t>(Berkowitz et al., 2010).</a:t>
            </a:r>
          </a:p>
        </p:txBody>
      </p:sp>
    </p:spTree>
    <p:extLst>
      <p:ext uri="{BB962C8B-B14F-4D97-AF65-F5344CB8AC3E}">
        <p14:creationId xmlns:p14="http://schemas.microsoft.com/office/powerpoint/2010/main" val="3111017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1D750D-E0B4-6395-96BE-883AE9200914}"/>
              </a:ext>
            </a:extLst>
          </p:cNvPr>
          <p:cNvSpPr>
            <a:spLocks noGrp="1"/>
          </p:cNvSpPr>
          <p:nvPr>
            <p:ph idx="1"/>
          </p:nvPr>
        </p:nvSpPr>
        <p:spPr>
          <a:xfrm>
            <a:off x="301165" y="1838170"/>
            <a:ext cx="10972800" cy="4336565"/>
          </a:xfrm>
        </p:spPr>
        <p:txBody>
          <a:bodyPr>
            <a:normAutofit/>
          </a:bodyPr>
          <a:lstStyle/>
          <a:p>
            <a:pPr marL="0" indent="0">
              <a:buNone/>
            </a:pPr>
            <a:r>
              <a:rPr lang="en-US" sz="2000"/>
              <a:t>Why?</a:t>
            </a:r>
          </a:p>
          <a:p>
            <a:pPr marL="0" indent="0">
              <a:buNone/>
            </a:pPr>
            <a:r>
              <a:rPr lang="en-US" sz="2000"/>
              <a:t>Following a traumatic experience, individuals may feel isolated or like a burden. Survivors with positive social support recover more easily. </a:t>
            </a:r>
          </a:p>
          <a:p>
            <a:endParaRPr lang="en-US" sz="2000"/>
          </a:p>
        </p:txBody>
      </p:sp>
      <p:sp>
        <p:nvSpPr>
          <p:cNvPr id="3" name="Title 2">
            <a:extLst>
              <a:ext uri="{FF2B5EF4-FFF2-40B4-BE49-F238E27FC236}">
                <a16:creationId xmlns:a16="http://schemas.microsoft.com/office/drawing/2014/main" id="{D0535436-BB63-EDD4-A598-9AB13096DFBB}"/>
              </a:ext>
            </a:extLst>
          </p:cNvPr>
          <p:cNvSpPr>
            <a:spLocks noGrp="1"/>
          </p:cNvSpPr>
          <p:nvPr>
            <p:ph type="title"/>
          </p:nvPr>
        </p:nvSpPr>
        <p:spPr/>
        <p:txBody>
          <a:bodyPr/>
          <a:lstStyle/>
          <a:p>
            <a:r>
              <a:rPr lang="en-US"/>
              <a:t>Healthy Social Connections</a:t>
            </a:r>
          </a:p>
        </p:txBody>
      </p:sp>
      <p:sp>
        <p:nvSpPr>
          <p:cNvPr id="5" name="Content Placeholder 1">
            <a:extLst>
              <a:ext uri="{FF2B5EF4-FFF2-40B4-BE49-F238E27FC236}">
                <a16:creationId xmlns:a16="http://schemas.microsoft.com/office/drawing/2014/main" id="{22FF0198-9A68-7BA1-1F72-E9EF5B241F3D}"/>
              </a:ext>
            </a:extLst>
          </p:cNvPr>
          <p:cNvSpPr txBox="1">
            <a:spLocks/>
          </p:cNvSpPr>
          <p:nvPr/>
        </p:nvSpPr>
        <p:spPr>
          <a:xfrm>
            <a:off x="301165" y="3429000"/>
            <a:ext cx="10972800" cy="3028208"/>
          </a:xfrm>
          <a:prstGeom prst="rect">
            <a:avLst/>
          </a:prstGeom>
        </p:spPr>
        <p:txBody>
          <a:bodyPr lIns="38396" tIns="19198" rIns="38396" bIns="19198">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mn-lt"/>
                <a:ea typeface="+mn-ea"/>
                <a:cs typeface="+mn-cs"/>
              </a:defRPr>
            </a:lvl2pPr>
            <a:lvl3pPr marL="1371439" indent="-457200" algn="l"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mn-lt"/>
                <a:ea typeface="+mn-ea"/>
                <a:cs typeface="+mn-cs"/>
              </a:defRPr>
            </a:lvl3pPr>
            <a:lvl4pPr marL="1828559" indent="-457200" algn="l"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mn-lt"/>
                <a:ea typeface="+mn-ea"/>
                <a:cs typeface="+mn-cs"/>
              </a:defRPr>
            </a:lvl4pPr>
            <a:lvl5pPr marL="2285678" indent="-457200" algn="l"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t>How?</a:t>
            </a:r>
          </a:p>
          <a:p>
            <a:r>
              <a:rPr lang="en-US" sz="1800"/>
              <a:t>Facilitate or support ways for communities to connect in meaningful ways </a:t>
            </a:r>
          </a:p>
          <a:p>
            <a:r>
              <a:rPr lang="en-US" sz="1800"/>
              <a:t>Explore ways to be a supportive and safe person for the communities to which you belong, work, or live </a:t>
            </a:r>
          </a:p>
          <a:p>
            <a:r>
              <a:rPr lang="en-US" sz="1800"/>
              <a:t>Encourage others to connect with diverse support people (home, school, work, affinity groups, etc.)</a:t>
            </a:r>
          </a:p>
          <a:p>
            <a:r>
              <a:rPr lang="en-US" sz="1800"/>
              <a:t>Encourage campus or community involvement </a:t>
            </a:r>
          </a:p>
          <a:p>
            <a:pPr marL="0" indent="0" algn="r">
              <a:buNone/>
            </a:pPr>
            <a:r>
              <a:rPr lang="en-US" sz="1800"/>
              <a:t>(Berkowitz et al., 2010).</a:t>
            </a:r>
          </a:p>
          <a:p>
            <a:endParaRPr lang="en-US" sz="2000"/>
          </a:p>
        </p:txBody>
      </p:sp>
    </p:spTree>
    <p:extLst>
      <p:ext uri="{BB962C8B-B14F-4D97-AF65-F5344CB8AC3E}">
        <p14:creationId xmlns:p14="http://schemas.microsoft.com/office/powerpoint/2010/main" val="2179682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580398-66F2-C966-394A-4AC83548CEAB}"/>
              </a:ext>
            </a:extLst>
          </p:cNvPr>
          <p:cNvSpPr>
            <a:spLocks noGrp="1"/>
          </p:cNvSpPr>
          <p:nvPr>
            <p:ph type="title"/>
          </p:nvPr>
        </p:nvSpPr>
        <p:spPr/>
        <p:txBody>
          <a:bodyPr/>
          <a:lstStyle/>
          <a:p>
            <a:r>
              <a:rPr lang="en-US" sz="3600"/>
              <a:t>Resources to support SPR Skill Development</a:t>
            </a:r>
          </a:p>
        </p:txBody>
      </p:sp>
      <p:sp>
        <p:nvSpPr>
          <p:cNvPr id="2" name="Content Placeholder 1">
            <a:extLst>
              <a:ext uri="{FF2B5EF4-FFF2-40B4-BE49-F238E27FC236}">
                <a16:creationId xmlns:a16="http://schemas.microsoft.com/office/drawing/2014/main" id="{9F6D8CF9-7CC6-95C2-4A86-9856A0673478}"/>
              </a:ext>
            </a:extLst>
          </p:cNvPr>
          <p:cNvSpPr>
            <a:spLocks noGrp="1"/>
          </p:cNvSpPr>
          <p:nvPr>
            <p:ph idx="1"/>
          </p:nvPr>
        </p:nvSpPr>
        <p:spPr>
          <a:xfrm>
            <a:off x="918035" y="2467338"/>
            <a:ext cx="6773683" cy="3423309"/>
          </a:xfrm>
        </p:spPr>
        <p:txBody>
          <a:bodyPr>
            <a:normAutofit/>
          </a:bodyPr>
          <a:lstStyle/>
          <a:p>
            <a:r>
              <a:rPr lang="en-US"/>
              <a:t>Managing Trauma Reminders: Practice Guide</a:t>
            </a:r>
          </a:p>
          <a:p>
            <a:r>
              <a:rPr lang="en-US"/>
              <a:t>Webpage – recording, discussion guide, slide deck and Practice Guide</a:t>
            </a:r>
          </a:p>
          <a:p>
            <a:r>
              <a:rPr lang="en-US"/>
              <a:t>Social Media – Facebook and Instagram</a:t>
            </a:r>
          </a:p>
          <a:p>
            <a:r>
              <a:rPr lang="en-US"/>
              <a:t>Plans for Skills for Psychological Recovery Training – more details soon</a:t>
            </a:r>
          </a:p>
        </p:txBody>
      </p:sp>
      <p:pic>
        <p:nvPicPr>
          <p:cNvPr id="5" name="Picture 4" descr="A qr code on a white background&#10;&#10;Description automatically generated">
            <a:extLst>
              <a:ext uri="{FF2B5EF4-FFF2-40B4-BE49-F238E27FC236}">
                <a16:creationId xmlns:a16="http://schemas.microsoft.com/office/drawing/2014/main" id="{1B5CF6FF-1E32-6354-1A20-DDAD057563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399" y="2390116"/>
            <a:ext cx="2897566" cy="3756211"/>
          </a:xfrm>
          <a:prstGeom prst="rect">
            <a:avLst/>
          </a:prstGeom>
        </p:spPr>
      </p:pic>
    </p:spTree>
    <p:extLst>
      <p:ext uri="{BB962C8B-B14F-4D97-AF65-F5344CB8AC3E}">
        <p14:creationId xmlns:p14="http://schemas.microsoft.com/office/powerpoint/2010/main" val="1153178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8A90A1-ED9D-7931-665A-25100E4B0713}"/>
              </a:ext>
            </a:extLst>
          </p:cNvPr>
          <p:cNvSpPr>
            <a:spLocks noGrp="1"/>
          </p:cNvSpPr>
          <p:nvPr>
            <p:ph idx="1"/>
          </p:nvPr>
        </p:nvSpPr>
        <p:spPr>
          <a:xfrm>
            <a:off x="609600" y="1754496"/>
            <a:ext cx="10972800" cy="4735514"/>
          </a:xfrm>
        </p:spPr>
        <p:txBody>
          <a:bodyPr>
            <a:normAutofit fontScale="92500" lnSpcReduction="10000"/>
          </a:bodyPr>
          <a:lstStyle/>
          <a:p>
            <a:pPr marL="0" indent="0">
              <a:lnSpc>
                <a:spcPct val="100000"/>
              </a:lnSpc>
              <a:spcBef>
                <a:spcPts val="0"/>
              </a:spcBef>
              <a:buNone/>
            </a:pPr>
            <a:r>
              <a:rPr lang="en-US" sz="2000" kern="0"/>
              <a:t>Berkowitz, S., Bryant, R., Brymer, M., Hamblen, J., Jacobs, A., Layne, C., Macy, R., Osofsky, H.,</a:t>
            </a:r>
            <a:r>
              <a:rPr lang="en-US" sz="2000" kern="0" err="1"/>
              <a:t>Pynoos</a:t>
            </a:r>
            <a:r>
              <a:rPr lang="en-US" sz="2000" kern="0"/>
              <a:t>, R., </a:t>
            </a:r>
            <a:r>
              <a:rPr lang="en-US" sz="2000" kern="0" err="1"/>
              <a:t>Ruzek</a:t>
            </a:r>
            <a:r>
              <a:rPr lang="en-US" sz="2000" kern="0"/>
              <a:t>, J., Steinberg, A., </a:t>
            </a:r>
            <a:r>
              <a:rPr lang="en-US" sz="2000" kern="0" err="1"/>
              <a:t>Vernberg</a:t>
            </a:r>
            <a:r>
              <a:rPr lang="en-US" sz="2000" kern="0"/>
              <a:t>, E., &amp; Watson, P. (2010). The National Center for PTSD &amp; the National Child Traumatic Stress Network, Skills for Psychological Recovery: Field Operations Guide.</a:t>
            </a:r>
          </a:p>
          <a:p>
            <a:pPr marL="0" indent="0">
              <a:lnSpc>
                <a:spcPct val="100000"/>
              </a:lnSpc>
              <a:spcBef>
                <a:spcPts val="0"/>
              </a:spcBef>
              <a:buNone/>
            </a:pPr>
            <a:endParaRPr lang="en-US" sz="2000" kern="0"/>
          </a:p>
          <a:p>
            <a:pPr marL="0" indent="0">
              <a:lnSpc>
                <a:spcPct val="100000"/>
              </a:lnSpc>
              <a:spcBef>
                <a:spcPts val="0"/>
              </a:spcBef>
              <a:buNone/>
            </a:pPr>
            <a:r>
              <a:rPr lang="en-US" sz="2000" kern="0"/>
              <a:t>Laughman, L. (2017) The 6-Word Framework for Resilience.  Michigan State University.</a:t>
            </a:r>
          </a:p>
          <a:p>
            <a:pPr marL="0" indent="0">
              <a:lnSpc>
                <a:spcPct val="100000"/>
              </a:lnSpc>
              <a:spcBef>
                <a:spcPts val="0"/>
              </a:spcBef>
              <a:buNone/>
            </a:pPr>
            <a:r>
              <a:rPr lang="en-US" sz="2000" kern="0"/>
              <a:t>University Health and Wellbeing, Spartan Resilience Education</a:t>
            </a:r>
          </a:p>
          <a:p>
            <a:pPr marL="0" indent="0">
              <a:lnSpc>
                <a:spcPct val="100000"/>
              </a:lnSpc>
              <a:spcBef>
                <a:spcPts val="0"/>
              </a:spcBef>
              <a:buNone/>
            </a:pPr>
            <a:endParaRPr lang="en-US" sz="2000" kern="0"/>
          </a:p>
          <a:p>
            <a:pPr marL="0" indent="0">
              <a:lnSpc>
                <a:spcPct val="100000"/>
              </a:lnSpc>
              <a:spcBef>
                <a:spcPts val="0"/>
              </a:spcBef>
              <a:buNone/>
            </a:pPr>
            <a:r>
              <a:rPr lang="en-US" sz="2000" kern="0"/>
              <a:t>National Center for PTSD. (Retrieved 2023) Trauma Reminders: Anniversaries.   </a:t>
            </a:r>
            <a:r>
              <a:rPr lang="en-US" sz="2000" kern="0">
                <a:hlinkClick r:id="rId3"/>
              </a:rPr>
              <a:t>www.ptsd.va.gov</a:t>
            </a:r>
            <a:r>
              <a:rPr lang="en-US" sz="2000" kern="0"/>
              <a:t> </a:t>
            </a:r>
          </a:p>
          <a:p>
            <a:pPr marL="0" indent="0">
              <a:lnSpc>
                <a:spcPct val="100000"/>
              </a:lnSpc>
              <a:spcBef>
                <a:spcPts val="0"/>
              </a:spcBef>
              <a:buNone/>
            </a:pPr>
            <a:endParaRPr lang="en-US" sz="2000" kern="0"/>
          </a:p>
          <a:p>
            <a:pPr marL="0" indent="0">
              <a:lnSpc>
                <a:spcPct val="100000"/>
              </a:lnSpc>
              <a:spcBef>
                <a:spcPts val="0"/>
              </a:spcBef>
              <a:buNone/>
            </a:pPr>
            <a:r>
              <a:rPr lang="en-US" sz="2000" kern="0"/>
              <a:t>NCTSN Core Curriculum on Childhood Trauma Task Force (2012). The 12 core concepts: Concepts for understanding traumatic stress responses in children and families. Core Curriculum on Childhood Trauma. Los Angeles, CA, and Durham, NC: UCLA-Duke University National Center for Child Traumatic Stress. </a:t>
            </a:r>
          </a:p>
          <a:p>
            <a:pPr marL="0" indent="0">
              <a:lnSpc>
                <a:spcPct val="100000"/>
              </a:lnSpc>
              <a:spcBef>
                <a:spcPts val="0"/>
              </a:spcBef>
              <a:buNone/>
            </a:pPr>
            <a:endParaRPr lang="en-US" sz="2000" kern="0"/>
          </a:p>
          <a:p>
            <a:pPr marL="0" indent="0">
              <a:lnSpc>
                <a:spcPct val="100000"/>
              </a:lnSpc>
              <a:spcBef>
                <a:spcPts val="0"/>
              </a:spcBef>
              <a:buNone/>
            </a:pPr>
            <a:r>
              <a:rPr lang="en-US" sz="2000"/>
              <a:t>The Institute on Trauma and Trauma-Informed Care [ITTIC]. (2022). Trauma-Informed Organizational Change Manual. University at Buffalo School of Social Work. </a:t>
            </a:r>
            <a:endParaRPr lang="en-US" sz="1800"/>
          </a:p>
          <a:p>
            <a:pPr marL="0" indent="0">
              <a:lnSpc>
                <a:spcPct val="100000"/>
              </a:lnSpc>
              <a:spcBef>
                <a:spcPts val="0"/>
              </a:spcBef>
              <a:buNone/>
            </a:pPr>
            <a:endParaRPr lang="en-US" sz="2000" kern="0"/>
          </a:p>
          <a:p>
            <a:endParaRPr lang="en-US"/>
          </a:p>
        </p:txBody>
      </p:sp>
      <p:sp>
        <p:nvSpPr>
          <p:cNvPr id="3" name="Title 2">
            <a:extLst>
              <a:ext uri="{FF2B5EF4-FFF2-40B4-BE49-F238E27FC236}">
                <a16:creationId xmlns:a16="http://schemas.microsoft.com/office/drawing/2014/main" id="{007B1ABA-79EF-F28B-B81D-EBD12E5C67AD}"/>
              </a:ext>
            </a:extLst>
          </p:cNvPr>
          <p:cNvSpPr>
            <a:spLocks noGrp="1"/>
          </p:cNvSpPr>
          <p:nvPr>
            <p:ph type="title"/>
          </p:nvPr>
        </p:nvSpPr>
        <p:spPr>
          <a:xfrm>
            <a:off x="688319" y="999970"/>
            <a:ext cx="10972800" cy="1037561"/>
          </a:xfrm>
        </p:spPr>
        <p:txBody>
          <a:bodyPr/>
          <a:lstStyle/>
          <a:p>
            <a:r>
              <a:rPr lang="en-US"/>
              <a:t>Sources</a:t>
            </a:r>
          </a:p>
        </p:txBody>
      </p:sp>
    </p:spTree>
    <p:extLst>
      <p:ext uri="{BB962C8B-B14F-4D97-AF65-F5344CB8AC3E}">
        <p14:creationId xmlns:p14="http://schemas.microsoft.com/office/powerpoint/2010/main" val="2335333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029AD3-C39C-4108-F770-8F3D48150BE6}"/>
              </a:ext>
            </a:extLst>
          </p:cNvPr>
          <p:cNvSpPr>
            <a:spLocks noGrp="1"/>
          </p:cNvSpPr>
          <p:nvPr>
            <p:ph idx="1"/>
          </p:nvPr>
        </p:nvSpPr>
        <p:spPr>
          <a:xfrm>
            <a:off x="767564" y="1880830"/>
            <a:ext cx="10972800" cy="4336565"/>
          </a:xfrm>
        </p:spPr>
        <p:txBody>
          <a:bodyPr>
            <a:normAutofit fontScale="925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 objectives of this training are educational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Content may bring up thoughts and feelings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This is not intended to be a therapeutic environment or a space for sharing individual trauma stories or deeply personal information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Take care of yourself</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Take a break – for a drink/snack, restroom or any other reason.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Be mindful of your feelings and what you need to be successful today</a:t>
            </a:r>
          </a:p>
          <a:p>
            <a:endParaRPr lang="en-US" dirty="0"/>
          </a:p>
        </p:txBody>
      </p:sp>
      <p:sp>
        <p:nvSpPr>
          <p:cNvPr id="3" name="Title 2">
            <a:extLst>
              <a:ext uri="{FF2B5EF4-FFF2-40B4-BE49-F238E27FC236}">
                <a16:creationId xmlns:a16="http://schemas.microsoft.com/office/drawing/2014/main" id="{4C674B50-1EEC-BB79-D83A-D1AB39025F08}"/>
              </a:ext>
            </a:extLst>
          </p:cNvPr>
          <p:cNvSpPr>
            <a:spLocks noGrp="1"/>
          </p:cNvSpPr>
          <p:nvPr>
            <p:ph type="title"/>
          </p:nvPr>
        </p:nvSpPr>
        <p:spPr>
          <a:xfrm>
            <a:off x="767564" y="1009851"/>
            <a:ext cx="10972800" cy="1037561"/>
          </a:xfrm>
        </p:spPr>
        <p:txBody>
          <a:bodyPr/>
          <a:lstStyle/>
          <a:p>
            <a:r>
              <a:rPr lang="en-US"/>
              <a:t>Training Considerations</a:t>
            </a:r>
          </a:p>
        </p:txBody>
      </p:sp>
    </p:spTree>
    <p:extLst>
      <p:ext uri="{BB962C8B-B14F-4D97-AF65-F5344CB8AC3E}">
        <p14:creationId xmlns:p14="http://schemas.microsoft.com/office/powerpoint/2010/main" val="2996056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EABEC490-A238-B46C-1EF1-220CD14947C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766725137"/>
              </p:ext>
            </p:extLst>
          </p:nvPr>
        </p:nvGraphicFramePr>
        <p:xfrm>
          <a:off x="339301" y="1822957"/>
          <a:ext cx="10972800" cy="43365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561ACBA6-DAA2-D346-6E80-E3406DC6FFA3}"/>
              </a:ext>
            </a:extLst>
          </p:cNvPr>
          <p:cNvSpPr>
            <a:spLocks noGrp="1"/>
          </p:cNvSpPr>
          <p:nvPr>
            <p:ph type="title"/>
          </p:nvPr>
        </p:nvSpPr>
        <p:spPr/>
        <p:txBody>
          <a:bodyPr/>
          <a:lstStyle/>
          <a:p>
            <a:r>
              <a:rPr lang="en-US"/>
              <a:t>Objectives</a:t>
            </a:r>
          </a:p>
        </p:txBody>
      </p:sp>
    </p:spTree>
    <p:extLst>
      <p:ext uri="{BB962C8B-B14F-4D97-AF65-F5344CB8AC3E}">
        <p14:creationId xmlns:p14="http://schemas.microsoft.com/office/powerpoint/2010/main" val="3664006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D37E9-7A63-4E49-BC44-6EC315DB8762}"/>
              </a:ext>
            </a:extLst>
          </p:cNvPr>
          <p:cNvSpPr>
            <a:spLocks noGrp="1"/>
          </p:cNvSpPr>
          <p:nvPr>
            <p:ph type="ctrTitle"/>
          </p:nvPr>
        </p:nvSpPr>
        <p:spPr>
          <a:xfrm>
            <a:off x="430868" y="1492026"/>
            <a:ext cx="10541932" cy="1330567"/>
          </a:xfrm>
        </p:spPr>
        <p:txBody>
          <a:bodyPr/>
          <a:lstStyle/>
          <a:p>
            <a:r>
              <a:rPr lang="en-US"/>
              <a:t>What is Trauma? </a:t>
            </a:r>
            <a:r>
              <a:rPr lang="en-US">
                <a:cs typeface="Calibri Light"/>
              </a:rPr>
              <a:t>The Three E's</a:t>
            </a:r>
          </a:p>
        </p:txBody>
      </p:sp>
      <p:graphicFrame>
        <p:nvGraphicFramePr>
          <p:cNvPr id="3" name="Diagram 3">
            <a:extLst>
              <a:ext uri="{FF2B5EF4-FFF2-40B4-BE49-F238E27FC236}">
                <a16:creationId xmlns:a16="http://schemas.microsoft.com/office/drawing/2014/main" id="{BB85A8B1-5473-4EB2-B732-819089B5E8F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62689515"/>
              </p:ext>
            </p:extLst>
          </p:nvPr>
        </p:nvGraphicFramePr>
        <p:xfrm>
          <a:off x="1470632" y="2157310"/>
          <a:ext cx="8810623" cy="3419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0912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8691278-C49D-977C-B94B-3DF9112CF8B9}"/>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266433784"/>
              </p:ext>
            </p:extLst>
          </p:nvPr>
        </p:nvGraphicFramePr>
        <p:xfrm>
          <a:off x="609600" y="2082136"/>
          <a:ext cx="10972800" cy="4335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324423A1-9134-B7FF-12C7-B597A068027A}"/>
              </a:ext>
            </a:extLst>
          </p:cNvPr>
          <p:cNvSpPr>
            <a:spLocks noGrp="1"/>
          </p:cNvSpPr>
          <p:nvPr>
            <p:ph type="title"/>
          </p:nvPr>
        </p:nvSpPr>
        <p:spPr>
          <a:xfrm>
            <a:off x="609600" y="1044575"/>
            <a:ext cx="10972800" cy="1037561"/>
          </a:xfrm>
        </p:spPr>
        <p:txBody>
          <a:bodyPr/>
          <a:lstStyle/>
          <a:p>
            <a:r>
              <a:rPr lang="en-US"/>
              <a:t>Trauma, Grief and Traumatic Grief</a:t>
            </a:r>
          </a:p>
        </p:txBody>
      </p:sp>
      <p:sp>
        <p:nvSpPr>
          <p:cNvPr id="4" name="Text Placeholder 3">
            <a:extLst>
              <a:ext uri="{FF2B5EF4-FFF2-40B4-BE49-F238E27FC236}">
                <a16:creationId xmlns:a16="http://schemas.microsoft.com/office/drawing/2014/main" id="{896B4D73-C86F-2241-1C2D-DBC869566B87}"/>
              </a:ext>
            </a:extLst>
          </p:cNvPr>
          <p:cNvSpPr>
            <a:spLocks noGrp="1"/>
          </p:cNvSpPr>
          <p:nvPr>
            <p:ph type="body" sz="quarter" idx="14"/>
          </p:nvPr>
        </p:nvSpPr>
        <p:spPr>
          <a:xfrm>
            <a:off x="711271" y="1758498"/>
            <a:ext cx="10972959" cy="323638"/>
          </a:xfrm>
        </p:spPr>
        <p:txBody>
          <a:bodyPr/>
          <a:lstStyle/>
          <a:p>
            <a:r>
              <a:rPr lang="en-US"/>
              <a:t>Definitions</a:t>
            </a:r>
          </a:p>
        </p:txBody>
      </p:sp>
    </p:spTree>
    <p:extLst>
      <p:ext uri="{BB962C8B-B14F-4D97-AF65-F5344CB8AC3E}">
        <p14:creationId xmlns:p14="http://schemas.microsoft.com/office/powerpoint/2010/main" val="2807737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0C4610AC-7740-C3B1-0342-ECB5C4D55D7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978297051"/>
              </p:ext>
            </p:extLst>
          </p:nvPr>
        </p:nvGraphicFramePr>
        <p:xfrm>
          <a:off x="917575" y="2390775"/>
          <a:ext cx="10972800" cy="4335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a:extLst>
              <a:ext uri="{FF2B5EF4-FFF2-40B4-BE49-F238E27FC236}">
                <a16:creationId xmlns:a16="http://schemas.microsoft.com/office/drawing/2014/main" id="{F793378F-7EE8-D40A-F251-19C23C0F70CD}"/>
              </a:ext>
            </a:extLst>
          </p:cNvPr>
          <p:cNvSpPr>
            <a:spLocks noGrp="1"/>
          </p:cNvSpPr>
          <p:nvPr>
            <p:ph type="title"/>
          </p:nvPr>
        </p:nvSpPr>
        <p:spPr/>
        <p:txBody>
          <a:bodyPr/>
          <a:lstStyle/>
          <a:p>
            <a:r>
              <a:rPr lang="en-US"/>
              <a:t>Trauma Responses</a:t>
            </a:r>
          </a:p>
        </p:txBody>
      </p:sp>
    </p:spTree>
    <p:extLst>
      <p:ext uri="{BB962C8B-B14F-4D97-AF65-F5344CB8AC3E}">
        <p14:creationId xmlns:p14="http://schemas.microsoft.com/office/powerpoint/2010/main" val="2817901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630134-A29A-D884-31E7-D9BC5640DB0B}"/>
              </a:ext>
            </a:extLst>
          </p:cNvPr>
          <p:cNvSpPr>
            <a:spLocks noGrp="1"/>
          </p:cNvSpPr>
          <p:nvPr>
            <p:ph idx="1"/>
          </p:nvPr>
        </p:nvSpPr>
        <p:spPr>
          <a:xfrm>
            <a:off x="532435" y="1932972"/>
            <a:ext cx="11358400" cy="4793709"/>
          </a:xfrm>
        </p:spPr>
        <p:txBody>
          <a:bodyPr/>
          <a:lstStyle/>
          <a:p>
            <a:r>
              <a:rPr lang="en-US"/>
              <a:t>Places and people</a:t>
            </a:r>
          </a:p>
          <a:p>
            <a:r>
              <a:rPr lang="en-US"/>
              <a:t>Events and situations</a:t>
            </a:r>
          </a:p>
          <a:p>
            <a:r>
              <a:rPr lang="en-US"/>
              <a:t>Sensory (sounds, smells, tastes, colors)</a:t>
            </a:r>
          </a:p>
          <a:p>
            <a:r>
              <a:rPr lang="en-US"/>
              <a:t>Emotions </a:t>
            </a:r>
          </a:p>
          <a:p>
            <a:r>
              <a:rPr lang="en-US"/>
              <a:t>Time (time of day, day of week, specific dates)</a:t>
            </a:r>
          </a:p>
          <a:p>
            <a:r>
              <a:rPr lang="en-US"/>
              <a:t>Secondary adversities and life changes</a:t>
            </a:r>
          </a:p>
        </p:txBody>
      </p:sp>
      <p:sp>
        <p:nvSpPr>
          <p:cNvPr id="3" name="Title 2">
            <a:extLst>
              <a:ext uri="{FF2B5EF4-FFF2-40B4-BE49-F238E27FC236}">
                <a16:creationId xmlns:a16="http://schemas.microsoft.com/office/drawing/2014/main" id="{29B01FC7-A5C3-5A4A-04C6-67E875E4E8BA}"/>
              </a:ext>
            </a:extLst>
          </p:cNvPr>
          <p:cNvSpPr>
            <a:spLocks noGrp="1"/>
          </p:cNvSpPr>
          <p:nvPr>
            <p:ph type="title"/>
          </p:nvPr>
        </p:nvSpPr>
        <p:spPr>
          <a:xfrm>
            <a:off x="532435" y="1056150"/>
            <a:ext cx="10972800" cy="1037561"/>
          </a:xfrm>
        </p:spPr>
        <p:txBody>
          <a:bodyPr/>
          <a:lstStyle/>
          <a:p>
            <a:r>
              <a:rPr lang="en-US"/>
              <a:t>Trauma and Loss Reminders</a:t>
            </a:r>
          </a:p>
        </p:txBody>
      </p:sp>
    </p:spTree>
    <p:extLst>
      <p:ext uri="{BB962C8B-B14F-4D97-AF65-F5344CB8AC3E}">
        <p14:creationId xmlns:p14="http://schemas.microsoft.com/office/powerpoint/2010/main" val="2140769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E83D68-DFAB-6EEE-B549-887509306355}"/>
              </a:ext>
            </a:extLst>
          </p:cNvPr>
          <p:cNvSpPr>
            <a:spLocks noGrp="1"/>
          </p:cNvSpPr>
          <p:nvPr>
            <p:ph idx="1"/>
          </p:nvPr>
        </p:nvSpPr>
        <p:spPr>
          <a:xfrm>
            <a:off x="186515" y="1814204"/>
            <a:ext cx="11704320" cy="5043796"/>
          </a:xfrm>
        </p:spPr>
        <p:txBody>
          <a:bodyPr>
            <a:noAutofit/>
          </a:bodyPr>
          <a:lstStyle/>
          <a:p>
            <a:r>
              <a:rPr lang="en-US" sz="2600"/>
              <a:t>Exposure to reminders can be a source of stress and activate a range of feelings. </a:t>
            </a:r>
          </a:p>
          <a:p>
            <a:r>
              <a:rPr lang="en-US" sz="2600"/>
              <a:t>This does not always mean that you are being triggered or having a trauma response. </a:t>
            </a:r>
          </a:p>
          <a:p>
            <a:r>
              <a:rPr lang="en-US" sz="2600"/>
              <a:t>Feeling reflective, sad and concerned are natural responses. </a:t>
            </a:r>
          </a:p>
          <a:p>
            <a:r>
              <a:rPr lang="en-US" sz="2600"/>
              <a:t>Reactions can take time to resolve but they will typically within a reasonable time frame</a:t>
            </a:r>
          </a:p>
          <a:p>
            <a:r>
              <a:rPr lang="en-US" sz="2600"/>
              <a:t>Noticing and sitting with your reactions can be helpful. We pause and reflect to develop personal awareness this is a part of healing.  </a:t>
            </a:r>
          </a:p>
          <a:p>
            <a:r>
              <a:rPr lang="en-US" sz="2600"/>
              <a:t>We need to develop and practice skills to manage any reactions that overwhelm us. </a:t>
            </a:r>
          </a:p>
        </p:txBody>
      </p:sp>
      <p:sp>
        <p:nvSpPr>
          <p:cNvPr id="3" name="Title 2">
            <a:extLst>
              <a:ext uri="{FF2B5EF4-FFF2-40B4-BE49-F238E27FC236}">
                <a16:creationId xmlns:a16="http://schemas.microsoft.com/office/drawing/2014/main" id="{B43EB708-D9D1-921D-D569-681739E78257}"/>
              </a:ext>
            </a:extLst>
          </p:cNvPr>
          <p:cNvSpPr>
            <a:spLocks noGrp="1"/>
          </p:cNvSpPr>
          <p:nvPr>
            <p:ph type="title"/>
          </p:nvPr>
        </p:nvSpPr>
        <p:spPr/>
        <p:txBody>
          <a:bodyPr/>
          <a:lstStyle/>
          <a:p>
            <a:r>
              <a:rPr lang="en-US"/>
              <a:t>About Trauma Reminders</a:t>
            </a:r>
          </a:p>
        </p:txBody>
      </p:sp>
    </p:spTree>
    <p:extLst>
      <p:ext uri="{BB962C8B-B14F-4D97-AF65-F5344CB8AC3E}">
        <p14:creationId xmlns:p14="http://schemas.microsoft.com/office/powerpoint/2010/main" val="1619354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descr="Six intersecting circles that show how the principles overlap/ ">
            <a:extLst>
              <a:ext uri="{FF2B5EF4-FFF2-40B4-BE49-F238E27FC236}">
                <a16:creationId xmlns:a16="http://schemas.microsoft.com/office/drawing/2014/main" id="{7CFA88C9-36D3-479C-0D89-1DB5A25FD978}"/>
              </a:ext>
            </a:extLst>
          </p:cNvPr>
          <p:cNvGraphicFramePr>
            <a:graphicFrameLocks noGrp="1"/>
          </p:cNvGraphicFramePr>
          <p:nvPr>
            <p:ph idx="1"/>
            <p:extLst>
              <p:ext uri="{D42A27DB-BD31-4B8C-83A1-F6EECF244321}">
                <p14:modId xmlns:p14="http://schemas.microsoft.com/office/powerpoint/2010/main" val="3708591764"/>
              </p:ext>
            </p:extLst>
          </p:nvPr>
        </p:nvGraphicFramePr>
        <p:xfrm>
          <a:off x="0" y="1619250"/>
          <a:ext cx="12058650" cy="5048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887BD4C5-9B02-8F0C-AB08-B839DC89346C}"/>
              </a:ext>
            </a:extLst>
          </p:cNvPr>
          <p:cNvSpPr>
            <a:spLocks noGrp="1"/>
          </p:cNvSpPr>
          <p:nvPr>
            <p:ph type="title"/>
          </p:nvPr>
        </p:nvSpPr>
        <p:spPr>
          <a:xfrm>
            <a:off x="609600" y="1022273"/>
            <a:ext cx="10972800" cy="1037561"/>
          </a:xfrm>
        </p:spPr>
        <p:txBody>
          <a:bodyPr/>
          <a:lstStyle/>
          <a:p>
            <a:r>
              <a:rPr lang="en-US" sz="4000"/>
              <a:t>Principles of a Trauma-Informed Approach</a:t>
            </a:r>
          </a:p>
        </p:txBody>
      </p:sp>
    </p:spTree>
    <p:extLst>
      <p:ext uri="{BB962C8B-B14F-4D97-AF65-F5344CB8AC3E}">
        <p14:creationId xmlns:p14="http://schemas.microsoft.com/office/powerpoint/2010/main" val="216460126"/>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marL="457200" indent="-457200" algn="l">
          <a:buFont typeface="Arial" panose="020B0604020202020204" pitchFamily="34" charset="0"/>
          <a:buChar char="•"/>
          <a:defRPr sz="28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6207E6208E2B4AB95B08C15913A3B2" ma:contentTypeVersion="15" ma:contentTypeDescription="Create a new document." ma:contentTypeScope="" ma:versionID="7b743d6e3dce242a78851488032cf31b">
  <xsd:schema xmlns:xsd="http://www.w3.org/2001/XMLSchema" xmlns:xs="http://www.w3.org/2001/XMLSchema" xmlns:p="http://schemas.microsoft.com/office/2006/metadata/properties" xmlns:ns2="1534cd49-9c58-404b-8a46-b405ddb91544" xmlns:ns3="6166c5cd-5bfb-4454-9446-8e7bfafc232a" targetNamespace="http://schemas.microsoft.com/office/2006/metadata/properties" ma:root="true" ma:fieldsID="8afbc2ff0402d3d12271ed13c709c7cb" ns2:_="" ns3:_="">
    <xsd:import namespace="1534cd49-9c58-404b-8a46-b405ddb91544"/>
    <xsd:import namespace="6166c5cd-5bfb-4454-9446-8e7bfafc232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34cd49-9c58-404b-8a46-b405ddb915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ad816ea-8460-453a-b1af-cd753e23c00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166c5cd-5bfb-4454-9446-8e7bfafc232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718d1f4c-db73-4ea7-b58b-e42b3778f2ad}" ma:internalName="TaxCatchAll" ma:showField="CatchAllData" ma:web="6166c5cd-5bfb-4454-9446-8e7bfafc23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166c5cd-5bfb-4454-9446-8e7bfafc232a" xsi:nil="true"/>
    <lcf76f155ced4ddcb4097134ff3c332f xmlns="1534cd49-9c58-404b-8a46-b405ddb9154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3180A9-E60C-47B0-92FE-5667850F5038}"/>
</file>

<file path=customXml/itemProps2.xml><?xml version="1.0" encoding="utf-8"?>
<ds:datastoreItem xmlns:ds="http://schemas.openxmlformats.org/officeDocument/2006/customXml" ds:itemID="{E2AA20E2-1BEB-42A5-A73C-1CF21E3D1A68}">
  <ds:schemaRefs>
    <ds:schemaRef ds:uri="http://purl.org/dc/elements/1.1/"/>
    <ds:schemaRef ds:uri="http://schemas.openxmlformats.org/package/2006/metadata/core-properties"/>
    <ds:schemaRef ds:uri="http://schemas.microsoft.com/office/2006/metadata/properties"/>
    <ds:schemaRef ds:uri="http://www.w3.org/XML/1998/namespace"/>
    <ds:schemaRef ds:uri="http://schemas.microsoft.com/office/2006/documentManagement/types"/>
    <ds:schemaRef ds:uri="http://purl.org/dc/terms/"/>
    <ds:schemaRef ds:uri="http://purl.org/dc/dcmitype/"/>
    <ds:schemaRef ds:uri="http://schemas.microsoft.com/office/infopath/2007/PartnerControls"/>
    <ds:schemaRef ds:uri="919a60d5-ddfe-4a22-a133-b2b51899993c"/>
    <ds:schemaRef ds:uri="6ad02b95-fff2-4d68-93e5-21c79b092f05"/>
  </ds:schemaRefs>
</ds:datastoreItem>
</file>

<file path=customXml/itemProps3.xml><?xml version="1.0" encoding="utf-8"?>
<ds:datastoreItem xmlns:ds="http://schemas.openxmlformats.org/officeDocument/2006/customXml" ds:itemID="{AAFD36C8-96D2-4EAA-95D6-BDCFB5C01A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TotalTime>
  <Words>5105</Words>
  <Application>Microsoft Office PowerPoint</Application>
  <PresentationFormat>Widescreen</PresentationFormat>
  <Paragraphs>357</Paragraphs>
  <Slides>19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ArialMT</vt:lpstr>
      <vt:lpstr>Calibri</vt:lpstr>
      <vt:lpstr>Calibri Light</vt:lpstr>
      <vt:lpstr>Courier New</vt:lpstr>
      <vt:lpstr>Söhne</vt:lpstr>
      <vt:lpstr>Source Sans Pro</vt:lpstr>
      <vt:lpstr>Wingdings</vt:lpstr>
      <vt:lpstr>1_Office Theme</vt:lpstr>
      <vt:lpstr>Managing Trauma Reminders  </vt:lpstr>
      <vt:lpstr>Training Considerations</vt:lpstr>
      <vt:lpstr>Objectives</vt:lpstr>
      <vt:lpstr>What is Trauma? The Three E's</vt:lpstr>
      <vt:lpstr>Trauma, Grief and Traumatic Grief</vt:lpstr>
      <vt:lpstr>Trauma Responses</vt:lpstr>
      <vt:lpstr>Trauma and Loss Reminders</vt:lpstr>
      <vt:lpstr>About Trauma Reminders</vt:lpstr>
      <vt:lpstr>Principles of a Trauma-Informed Approach</vt:lpstr>
      <vt:lpstr>Universal Precautions</vt:lpstr>
      <vt:lpstr>Skills for Psychological Recovery</vt:lpstr>
      <vt:lpstr>Gathering Information and Prioritizing Assistance</vt:lpstr>
      <vt:lpstr>Problem Solving Skills</vt:lpstr>
      <vt:lpstr>Promoting Positive Activities</vt:lpstr>
      <vt:lpstr>Managing Reactions</vt:lpstr>
      <vt:lpstr>Helpful Thinking</vt:lpstr>
      <vt:lpstr>Healthy Social Connections</vt:lpstr>
      <vt:lpstr>Resources to support SPR Skill Development</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TSTN Slide Deck</dc:title>
  <dc:creator>Cheryl Williams-Hecksel</dc:creator>
  <cp:lastModifiedBy>Williams-Hecksel, Cheryl</cp:lastModifiedBy>
  <cp:revision>3</cp:revision>
  <cp:lastPrinted>2024-01-30T17:28:50Z</cp:lastPrinted>
  <dcterms:created xsi:type="dcterms:W3CDTF">2021-02-25T17:25:49Z</dcterms:created>
  <dcterms:modified xsi:type="dcterms:W3CDTF">2024-02-19T14:59:41Z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0x010100ABBFD80C8EB4A049883C815D59344A4C</vt:lpwstr>
  </property>
  <property fmtid="{D5CDD505-2E9C-101B-9397-08002B2CF9AE}" pid="3" name="ComplianceAssetId">
    <vt:lpwstr/>
  </property>
  <property fmtid="{D5CDD505-2E9C-101B-9397-08002B2CF9AE}" pid="4" name="_ExtendedDescription">
    <vt:lpwstr/>
  </property>
</Properties>
</file>